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xls" ContentType="application/vnd.ms-excel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58" r:id="rId1"/>
  </p:sldMasterIdLst>
  <p:sldIdLst>
    <p:sldId id="256" r:id="rId2"/>
    <p:sldId id="257" r:id="rId3"/>
    <p:sldId id="258" r:id="rId4"/>
    <p:sldId id="271" r:id="rId5"/>
    <p:sldId id="259" r:id="rId6"/>
    <p:sldId id="260" r:id="rId7"/>
    <p:sldId id="261" r:id="rId8"/>
    <p:sldId id="308" r:id="rId9"/>
    <p:sldId id="262" r:id="rId10"/>
    <p:sldId id="303" r:id="rId11"/>
    <p:sldId id="265" r:id="rId12"/>
    <p:sldId id="306" r:id="rId13"/>
    <p:sldId id="264" r:id="rId14"/>
    <p:sldId id="302" r:id="rId15"/>
    <p:sldId id="307" r:id="rId16"/>
    <p:sldId id="268" r:id="rId17"/>
    <p:sldId id="276" r:id="rId18"/>
    <p:sldId id="277" r:id="rId19"/>
    <p:sldId id="278" r:id="rId20"/>
    <p:sldId id="309" r:id="rId21"/>
    <p:sldId id="284" r:id="rId22"/>
    <p:sldId id="311" r:id="rId23"/>
    <p:sldId id="312" r:id="rId24"/>
    <p:sldId id="283" r:id="rId25"/>
    <p:sldId id="313" r:id="rId26"/>
    <p:sldId id="287" r:id="rId27"/>
    <p:sldId id="270" r:id="rId28"/>
    <p:sldId id="300" r:id="rId29"/>
    <p:sldId id="304" r:id="rId30"/>
    <p:sldId id="269" r:id="rId31"/>
    <p:sldId id="301" r:id="rId32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CC"/>
    <a:srgbClr val="0000FF"/>
    <a:srgbClr val="990099"/>
    <a:srgbClr val="00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35" autoAdjust="0"/>
    <p:restoredTop sz="94723" autoAdjust="0"/>
  </p:normalViewPr>
  <p:slideViewPr>
    <p:cSldViewPr>
      <p:cViewPr>
        <p:scale>
          <a:sx n="83" d="100"/>
          <a:sy n="83" d="100"/>
        </p:scale>
        <p:origin x="-1182" y="-17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6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7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8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9.xlsx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0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10"/>
    </mc:Choice>
    <mc:Fallback>
      <c:style val="10"/>
    </mc:Fallback>
  </mc:AlternateContent>
  <c:chart>
    <c:autoTitleDeleted val="1"/>
    <c:view3D>
      <c:rotX val="15"/>
      <c:hPercent val="56"/>
      <c:rotY val="20"/>
      <c:depthPercent val="10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2014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8.1566068515497546E-3"/>
                  <c:y val="-7.780725022104335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Sheet1!$B$2</c:f>
              <c:numCache>
                <c:formatCode>General</c:formatCode>
                <c:ptCount val="1"/>
                <c:pt idx="0">
                  <c:v>41.2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2015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4.8939641109298528E-3"/>
                  <c:y val="-5.658709106984968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Sheet1!$B$3</c:f>
              <c:numCache>
                <c:formatCode>General</c:formatCode>
                <c:ptCount val="1"/>
                <c:pt idx="0">
                  <c:v>58.1</c:v>
                </c:pt>
              </c:numCache>
            </c:numRef>
          </c:val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2016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2.1207177814029365E-2"/>
                  <c:y val="-6.719717064544650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Sheet1!$B$4</c:f>
              <c:numCache>
                <c:formatCode>General</c:formatCode>
                <c:ptCount val="1"/>
                <c:pt idx="0">
                  <c:v>73.099999999999994</c:v>
                </c:pt>
              </c:numCache>
            </c:numRef>
          </c:val>
        </c:ser>
        <c:ser>
          <c:idx val="3"/>
          <c:order val="3"/>
          <c:tx>
            <c:strRef>
              <c:f>Sheet1!$A$5</c:f>
              <c:strCache>
                <c:ptCount val="1"/>
                <c:pt idx="0">
                  <c:v>2017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2.4469820554649267E-2"/>
                  <c:y val="-0.2051282051282051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59</a:t>
                    </a:r>
                    <a:r>
                      <a:rPr lang="en-US" dirty="0" smtClean="0"/>
                      <a:t>,9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Sheet1!$B$5</c:f>
              <c:numCache>
                <c:formatCode>General</c:formatCode>
                <c:ptCount val="1"/>
                <c:pt idx="0">
                  <c:v>59.9</c:v>
                </c:pt>
              </c:numCache>
            </c:numRef>
          </c:val>
        </c:ser>
        <c:ser>
          <c:idx val="4"/>
          <c:order val="4"/>
          <c:tx>
            <c:strRef>
              <c:f>Sheet1!$A$6</c:f>
              <c:strCache>
                <c:ptCount val="1"/>
                <c:pt idx="0">
                  <c:v>2018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3.588907014681892E-2"/>
                  <c:y val="-6.366047745358091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Sheet1!$B$6</c:f>
              <c:numCache>
                <c:formatCode>General</c:formatCode>
                <c:ptCount val="1"/>
                <c:pt idx="0">
                  <c:v>70.7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5"/>
        <c:shape val="box"/>
        <c:axId val="19571840"/>
        <c:axId val="19573376"/>
        <c:axId val="0"/>
      </c:bar3DChart>
      <c:catAx>
        <c:axId val="19571840"/>
        <c:scaling>
          <c:orientation val="minMax"/>
        </c:scaling>
        <c:delete val="1"/>
        <c:axPos val="b"/>
        <c:majorTickMark val="none"/>
        <c:minorTickMark val="none"/>
        <c:tickLblPos val="nextTo"/>
        <c:crossAx val="19573376"/>
        <c:crosses val="autoZero"/>
        <c:auto val="1"/>
        <c:lblAlgn val="ctr"/>
        <c:lblOffset val="100"/>
        <c:noMultiLvlLbl val="0"/>
      </c:catAx>
      <c:valAx>
        <c:axId val="1957337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crossAx val="19571840"/>
        <c:crosses val="autoZero"/>
        <c:crossBetween val="between"/>
      </c:valAx>
    </c:plotArea>
    <c:legend>
      <c:legendPos val="b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1"/>
    <c:plotArea>
      <c:layout>
        <c:manualLayout>
          <c:layoutTarget val="inner"/>
          <c:xMode val="edge"/>
          <c:yMode val="edge"/>
          <c:x val="5.6956622265609956E-2"/>
          <c:y val="0"/>
          <c:w val="0.50805487405428318"/>
          <c:h val="0.97172429889321554"/>
        </c:manualLayout>
      </c:layout>
      <c:pieChart>
        <c:varyColors val="1"/>
        <c:ser>
          <c:idx val="0"/>
          <c:order val="0"/>
          <c:explosion val="25"/>
          <c:dPt>
            <c:idx val="0"/>
            <c:bubble3D val="0"/>
          </c:dPt>
          <c:dPt>
            <c:idx val="1"/>
            <c:bubble3D val="0"/>
          </c:dPt>
          <c:dPt>
            <c:idx val="2"/>
            <c:bubble3D val="0"/>
            <c:explosion val="21"/>
          </c:dPt>
          <c:dPt>
            <c:idx val="3"/>
            <c:bubble3D val="0"/>
            <c:explosion val="23"/>
          </c:dPt>
          <c:dPt>
            <c:idx val="4"/>
            <c:bubble3D val="0"/>
          </c:dPt>
          <c:dPt>
            <c:idx val="5"/>
            <c:bubble3D val="0"/>
          </c:dPt>
          <c:dLbls>
            <c:dLbl>
              <c:idx val="1"/>
              <c:layout>
                <c:manualLayout>
                  <c:x val="-0.12666157146343657"/>
                  <c:y val="-0.1586426228702691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1.3375550731525607E-3"/>
                  <c:y val="-0.2858813124178510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0.12544058522048529"/>
                  <c:y val="-0.1955301141179505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7.2461496962145638E-3"/>
                  <c:y val="3.553085115530605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Sheet1!$B$1:$G$1</c:f>
              <c:strCache>
                <c:ptCount val="6"/>
                <c:pt idx="0">
                  <c:v>Моральная деградация общества, вседозволенность</c:v>
                </c:pt>
                <c:pt idx="1">
                  <c:v>Неудовлетворенность жизнью</c:v>
                </c:pt>
                <c:pt idx="2">
                  <c:v>Излишняя свобода, отсутствие организованного досуга</c:v>
                </c:pt>
                <c:pt idx="3">
                  <c:v>Влияние наркобизнеса, доступность наркотиков</c:v>
                </c:pt>
                <c:pt idx="4">
                  <c:v>Плохая работа ОМВД</c:v>
                </c:pt>
                <c:pt idx="5">
                  <c:v>Безработица, экономические проблемы</c:v>
                </c:pt>
              </c:strCache>
            </c:strRef>
          </c:cat>
          <c:val>
            <c:numRef>
              <c:f>Sheet1!$B$2:$G$2</c:f>
              <c:numCache>
                <c:formatCode>0.0%</c:formatCode>
                <c:ptCount val="6"/>
                <c:pt idx="0">
                  <c:v>0.41799999999999998</c:v>
                </c:pt>
                <c:pt idx="1">
                  <c:v>0.34799999999999998</c:v>
                </c:pt>
                <c:pt idx="2">
                  <c:v>0.27100000000000002</c:v>
                </c:pt>
                <c:pt idx="3">
                  <c:v>0.26200000000000001</c:v>
                </c:pt>
                <c:pt idx="4" formatCode="0%">
                  <c:v>0.25</c:v>
                </c:pt>
                <c:pt idx="5">
                  <c:v>0.246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>
        <c:manualLayout>
          <c:xMode val="edge"/>
          <c:yMode val="edge"/>
          <c:x val="0.66601392403437332"/>
          <c:y val="1.8452221553429064E-2"/>
          <c:w val="0.32419814774376693"/>
          <c:h val="0.97245568562899998"/>
        </c:manualLayout>
      </c:layout>
      <c:overlay val="0"/>
      <c:txPr>
        <a:bodyPr/>
        <a:lstStyle/>
        <a:p>
          <a:pPr>
            <a:defRPr sz="1400"/>
          </a:pPr>
          <a:endParaRPr lang="ru-RU"/>
        </a:p>
      </c:txPr>
    </c:legend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1.2444292838846655E-4"/>
          <c:y val="1.7601762208970338E-2"/>
          <c:w val="0.64789422982776967"/>
          <c:h val="0.98239823779102964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dPt>
            <c:idx val="0"/>
            <c:bubble3D val="0"/>
          </c:dPt>
          <c:dPt>
            <c:idx val="1"/>
            <c:bubble3D val="0"/>
          </c:dPt>
          <c:dPt>
            <c:idx val="2"/>
            <c:bubble3D val="0"/>
          </c:dPt>
          <c:dPt>
            <c:idx val="3"/>
            <c:bubble3D val="0"/>
          </c:dPt>
          <c:dPt>
            <c:idx val="4"/>
            <c:bubble3D val="0"/>
          </c:dPt>
          <c:dPt>
            <c:idx val="5"/>
            <c:bubble3D val="0"/>
          </c:dPt>
          <c:dLbls>
            <c:txPr>
              <a:bodyPr/>
              <a:lstStyle/>
              <a:p>
                <a:pPr>
                  <a:defRPr sz="18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Лист1!$A$2:$A$7</c:f>
              <c:strCache>
                <c:ptCount val="6"/>
                <c:pt idx="0">
                  <c:v>Ужесточение мер наказания за наркопреступления</c:v>
                </c:pt>
                <c:pt idx="1">
                  <c:v>Принудительное лечение наркоманов</c:v>
                </c:pt>
                <c:pt idx="2">
                  <c:v>Расширение работы с молодежью, помощь в социализации</c:v>
                </c:pt>
                <c:pt idx="3">
                  <c:v>Тематические фильмы на ТВ</c:v>
                </c:pt>
                <c:pt idx="4">
                  <c:v>Публикации в Интернете</c:v>
                </c:pt>
                <c:pt idx="5">
                  <c:v>Повышение доступности помощи психологов, психотерапевтов</c:v>
                </c:pt>
              </c:strCache>
            </c:strRef>
          </c:cat>
          <c:val>
            <c:numRef>
              <c:f>Лист1!$B$2:$B$7</c:f>
              <c:numCache>
                <c:formatCode>0.0%</c:formatCode>
                <c:ptCount val="6"/>
                <c:pt idx="0">
                  <c:v>9.5000000000000001E-2</c:v>
                </c:pt>
                <c:pt idx="1">
                  <c:v>8.7999999999999995E-2</c:v>
                </c:pt>
                <c:pt idx="2">
                  <c:v>8.7999999999999995E-2</c:v>
                </c:pt>
                <c:pt idx="3">
                  <c:v>5.6000000000000001E-2</c:v>
                </c:pt>
                <c:pt idx="4" formatCode="0%">
                  <c:v>0.05</c:v>
                </c:pt>
                <c:pt idx="5">
                  <c:v>4.7E-2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 w="25288">
          <a:noFill/>
        </a:ln>
      </c:spPr>
    </c:plotArea>
    <c:legend>
      <c:legendPos val="r"/>
      <c:layout>
        <c:manualLayout>
          <c:xMode val="edge"/>
          <c:yMode val="edge"/>
          <c:x val="0.65213309331987679"/>
          <c:y val="4.2508907364094198E-2"/>
          <c:w val="0.33817784420284769"/>
          <c:h val="0.94714876982953644"/>
        </c:manualLayout>
      </c:layout>
      <c:overlay val="0"/>
      <c:txPr>
        <a:bodyPr/>
        <a:lstStyle/>
        <a:p>
          <a:pPr>
            <a:defRPr sz="1593" baseline="0">
              <a:latin typeface="Times New Roman" pitchFamily="18" charset="0"/>
            </a:defRPr>
          </a:pPr>
          <a:endParaRPr lang="ru-RU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0"/>
    <c:view3D>
      <c:rotX val="75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9.9366695431943471E-4"/>
          <c:y val="4.906105982983635E-2"/>
          <c:w val="0.66947381520835569"/>
          <c:h val="0.89456955250687609"/>
        </c:manualLayout>
      </c:layout>
      <c:pie3DChart>
        <c:varyColors val="1"/>
        <c:ser>
          <c:idx val="0"/>
          <c:order val="0"/>
          <c:dPt>
            <c:idx val="0"/>
            <c:bubble3D val="0"/>
          </c:dPt>
          <c:dPt>
            <c:idx val="1"/>
            <c:bubble3D val="0"/>
          </c:dPt>
          <c:dPt>
            <c:idx val="2"/>
            <c:bubble3D val="0"/>
          </c:dPt>
          <c:dPt>
            <c:idx val="3"/>
            <c:bubble3D val="0"/>
          </c:dPt>
          <c:dPt>
            <c:idx val="4"/>
            <c:bubble3D val="0"/>
          </c:dPt>
          <c:dPt>
            <c:idx val="5"/>
            <c:bubble3D val="0"/>
          </c:dPt>
          <c:dPt>
            <c:idx val="6"/>
            <c:bubble3D val="0"/>
          </c:dPt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Sheet1!$C$1:$I$1</c:f>
              <c:strCache>
                <c:ptCount val="7"/>
                <c:pt idx="0">
                  <c:v>г.Ханты-Мансийск</c:v>
                </c:pt>
                <c:pt idx="1">
                  <c:v>Ханты-Мансийский район</c:v>
                </c:pt>
                <c:pt idx="2">
                  <c:v>г.Сургут</c:v>
                </c:pt>
                <c:pt idx="3">
                  <c:v>г. Лангепас</c:v>
                </c:pt>
                <c:pt idx="4">
                  <c:v>г. Пыть-Ях</c:v>
                </c:pt>
                <c:pt idx="5">
                  <c:v>г.Нижневартовск</c:v>
                </c:pt>
                <c:pt idx="6">
                  <c:v>Березоский район</c:v>
                </c:pt>
              </c:strCache>
            </c:strRef>
          </c:cat>
          <c:val>
            <c:numRef>
              <c:f>Sheet1!$C$2:$I$2</c:f>
              <c:numCache>
                <c:formatCode>General</c:formatCode>
                <c:ptCount val="7"/>
                <c:pt idx="0">
                  <c:v>14.9</c:v>
                </c:pt>
                <c:pt idx="1">
                  <c:v>14.9</c:v>
                </c:pt>
                <c:pt idx="2">
                  <c:v>14.9</c:v>
                </c:pt>
                <c:pt idx="3">
                  <c:v>14.9</c:v>
                </c:pt>
                <c:pt idx="4">
                  <c:v>14.9</c:v>
                </c:pt>
                <c:pt idx="5">
                  <c:v>14.9</c:v>
                </c:pt>
                <c:pt idx="6">
                  <c:v>14.9</c:v>
                </c:pt>
              </c:numCache>
            </c:numRef>
          </c:val>
        </c:ser>
        <c:ser>
          <c:idx val="1"/>
          <c:order val="1"/>
          <c:dPt>
            <c:idx val="0"/>
            <c:bubble3D val="0"/>
          </c:dPt>
          <c:dPt>
            <c:idx val="1"/>
            <c:bubble3D val="0"/>
          </c:dPt>
          <c:dPt>
            <c:idx val="2"/>
            <c:bubble3D val="0"/>
          </c:dPt>
          <c:dPt>
            <c:idx val="3"/>
            <c:bubble3D val="0"/>
          </c:dPt>
          <c:dPt>
            <c:idx val="4"/>
            <c:bubble3D val="0"/>
          </c:dPt>
          <c:dPt>
            <c:idx val="5"/>
            <c:bubble3D val="0"/>
          </c:dPt>
          <c:dPt>
            <c:idx val="6"/>
            <c:bubble3D val="0"/>
          </c:dPt>
          <c:dLbls>
            <c:showLegendKey val="0"/>
            <c:showVal val="0"/>
            <c:showCatName val="0"/>
            <c:showSerName val="0"/>
            <c:showPercent val="1"/>
            <c:showBubbleSize val="0"/>
            <c:showLeaderLines val="1"/>
          </c:dLbls>
          <c:cat>
            <c:strRef>
              <c:f>Sheet1!$C$1:$I$1</c:f>
              <c:strCache>
                <c:ptCount val="7"/>
                <c:pt idx="0">
                  <c:v>г.Ханты-Мансийск</c:v>
                </c:pt>
                <c:pt idx="1">
                  <c:v>Ханты-Мансийский район</c:v>
                </c:pt>
                <c:pt idx="2">
                  <c:v>г.Сургут</c:v>
                </c:pt>
                <c:pt idx="3">
                  <c:v>г. Лангепас</c:v>
                </c:pt>
                <c:pt idx="4">
                  <c:v>г. Пыть-Ях</c:v>
                </c:pt>
                <c:pt idx="5">
                  <c:v>г.Нижневартовск</c:v>
                </c:pt>
                <c:pt idx="6">
                  <c:v>Березоский район</c:v>
                </c:pt>
              </c:strCache>
            </c:strRef>
          </c:cat>
          <c:val>
            <c:numRef>
              <c:f>Sheet1!$C$3:$I$3</c:f>
              <c:numCache>
                <c:formatCode>General</c:formatCode>
                <c:ptCount val="7"/>
              </c:numCache>
            </c:numRef>
          </c:val>
        </c:ser>
        <c:ser>
          <c:idx val="2"/>
          <c:order val="2"/>
          <c:dPt>
            <c:idx val="0"/>
            <c:bubble3D val="0"/>
          </c:dPt>
          <c:dPt>
            <c:idx val="1"/>
            <c:bubble3D val="0"/>
          </c:dPt>
          <c:dPt>
            <c:idx val="2"/>
            <c:bubble3D val="0"/>
          </c:dPt>
          <c:dPt>
            <c:idx val="3"/>
            <c:bubble3D val="0"/>
          </c:dPt>
          <c:dPt>
            <c:idx val="4"/>
            <c:bubble3D val="0"/>
          </c:dPt>
          <c:dPt>
            <c:idx val="5"/>
            <c:bubble3D val="0"/>
          </c:dPt>
          <c:dPt>
            <c:idx val="6"/>
            <c:bubble3D val="0"/>
          </c:dPt>
          <c:dLbls>
            <c:showLegendKey val="0"/>
            <c:showVal val="0"/>
            <c:showCatName val="0"/>
            <c:showSerName val="0"/>
            <c:showPercent val="1"/>
            <c:showBubbleSize val="0"/>
            <c:showLeaderLines val="1"/>
          </c:dLbls>
          <c:cat>
            <c:strRef>
              <c:f>Sheet1!$C$1:$I$1</c:f>
              <c:strCache>
                <c:ptCount val="7"/>
                <c:pt idx="0">
                  <c:v>г.Ханты-Мансийск</c:v>
                </c:pt>
                <c:pt idx="1">
                  <c:v>Ханты-Мансийский район</c:v>
                </c:pt>
                <c:pt idx="2">
                  <c:v>г.Сургут</c:v>
                </c:pt>
                <c:pt idx="3">
                  <c:v>г. Лангепас</c:v>
                </c:pt>
                <c:pt idx="4">
                  <c:v>г. Пыть-Ях</c:v>
                </c:pt>
                <c:pt idx="5">
                  <c:v>г.Нижневартовск</c:v>
                </c:pt>
                <c:pt idx="6">
                  <c:v>Березоский район</c:v>
                </c:pt>
              </c:strCache>
            </c:strRef>
          </c:cat>
          <c:val>
            <c:numRef>
              <c:f>Sheet1!$C$4:$I$4</c:f>
              <c:numCache>
                <c:formatCode>General</c:formatCode>
                <c:ptCount val="7"/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 w="25308">
          <a:noFill/>
        </a:ln>
      </c:spPr>
    </c:plotArea>
    <c:legend>
      <c:legendPos val="r"/>
      <c:layout>
        <c:manualLayout>
          <c:xMode val="edge"/>
          <c:yMode val="edge"/>
          <c:x val="0.66497043530968758"/>
          <c:y val="2.1078926184229092E-2"/>
          <c:w val="0.32529349397935181"/>
          <c:h val="0.94397414567648108"/>
        </c:manualLayout>
      </c:layout>
      <c:overlay val="0"/>
      <c:txPr>
        <a:bodyPr/>
        <a:lstStyle/>
        <a:p>
          <a:pPr>
            <a:defRPr sz="1594"/>
          </a:pPr>
          <a:endParaRPr lang="ru-RU"/>
        </a:p>
      </c:txPr>
    </c:legend>
    <c:plotVisOnly val="1"/>
    <c:dispBlanksAs val="zero"/>
    <c:showDLblsOverMax val="0"/>
  </c:chart>
  <c:txPr>
    <a:bodyPr/>
    <a:lstStyle/>
    <a:p>
      <a:pPr>
        <a:defRPr sz="1793"/>
      </a:pPr>
      <a:endParaRPr lang="ru-RU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ru-RU" sz="2160" b="1" i="0" u="none" strike="noStrike" baseline="0" dirty="0" smtClean="0">
                <a:solidFill>
                  <a:srgbClr val="0000FF"/>
                </a:solidFill>
                <a:effectLst/>
                <a:latin typeface="Times New Roman" pitchFamily="18" charset="0"/>
                <a:cs typeface="Times New Roman" pitchFamily="18" charset="0"/>
              </a:rPr>
              <a:t>Знакомы ли Вы лично с людьми, употребляющими наркотики?</a:t>
            </a:r>
            <a:endParaRPr lang="ru-RU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c:rich>
      </c:tx>
      <c:layout>
        <c:manualLayout>
          <c:xMode val="edge"/>
          <c:yMode val="edge"/>
          <c:x val="1.4231957766009593E-3"/>
          <c:y val="0.86060567996443205"/>
        </c:manualLayout>
      </c:layout>
      <c:overlay val="0"/>
    </c:title>
    <c:autoTitleDeleted val="0"/>
    <c:view3D>
      <c:rotX val="30"/>
      <c:rotY val="2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1.7963539030642687E-2"/>
          <c:y val="0.14758862651829055"/>
          <c:w val="0.62335769276664732"/>
          <c:h val="0.84978757567693985"/>
        </c:manualLayout>
      </c:layout>
      <c:bar3D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invertIfNegative val="0"/>
          <c:cat>
            <c:strRef>
              <c:f>Лист1!$A$2:$A$5</c:f>
              <c:strCache>
                <c:ptCount val="4"/>
                <c:pt idx="0">
                  <c:v>Не общаются</c:v>
                </c:pt>
                <c:pt idx="1">
                  <c:v>Есть знакомые употребляющие</c:v>
                </c:pt>
                <c:pt idx="2">
                  <c:v>Знают много таких людей</c:v>
                </c:pt>
                <c:pt idx="3">
                  <c:v>Все знакомые употребляют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87.7</c:v>
                </c:pt>
                <c:pt idx="1">
                  <c:v>10</c:v>
                </c:pt>
                <c:pt idx="2">
                  <c:v>2</c:v>
                </c:pt>
                <c:pt idx="3">
                  <c:v>0.3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108614016"/>
        <c:axId val="108615552"/>
        <c:axId val="0"/>
      </c:bar3DChart>
      <c:catAx>
        <c:axId val="108614016"/>
        <c:scaling>
          <c:orientation val="minMax"/>
        </c:scaling>
        <c:delete val="0"/>
        <c:axPos val="l"/>
        <c:majorTickMark val="out"/>
        <c:minorTickMark val="none"/>
        <c:tickLblPos val="nextTo"/>
        <c:crossAx val="108615552"/>
        <c:crosses val="autoZero"/>
        <c:auto val="1"/>
        <c:lblAlgn val="ctr"/>
        <c:lblOffset val="100"/>
        <c:noMultiLvlLbl val="0"/>
      </c:catAx>
      <c:valAx>
        <c:axId val="108615552"/>
        <c:scaling>
          <c:orientation val="minMax"/>
        </c:scaling>
        <c:delete val="0"/>
        <c:axPos val="b"/>
        <c:majorGridlines/>
        <c:numFmt formatCode="General" sourceLinked="1"/>
        <c:majorTickMark val="out"/>
        <c:minorTickMark val="none"/>
        <c:tickLblPos val="nextTo"/>
        <c:crossAx val="108614016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</c:title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explosion val="25"/>
          <c:dLbls>
            <c:dLbl>
              <c:idx val="1"/>
              <c:layout>
                <c:manualLayout>
                  <c:x val="-5.8495565057335969E-2"/>
                  <c:y val="-6.1152703463056075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</c:dLbl>
            <c:txPr>
              <a:bodyPr/>
              <a:lstStyle/>
              <a:p>
                <a:pPr>
                  <a:defRPr b="1"/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</c:dLbls>
          <c:cat>
            <c:strRef>
              <c:f>Лист1!$A$2:$A$3</c:f>
              <c:strCache>
                <c:ptCount val="2"/>
                <c:pt idx="0">
                  <c:v>Да</c:v>
                </c:pt>
                <c:pt idx="1">
                  <c:v>Нет</c:v>
                </c:pt>
              </c:strCache>
            </c:strRef>
          </c:cat>
          <c:val>
            <c:numRef>
              <c:f>Лист1!$B$2:$B$3</c:f>
              <c:numCache>
                <c:formatCode>0.00%</c:formatCode>
                <c:ptCount val="2"/>
                <c:pt idx="0">
                  <c:v>6.5000000000000002E-2</c:v>
                </c:pt>
                <c:pt idx="1">
                  <c:v>0.93500000000000005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explosion val="25"/>
          <c:dLbls>
            <c:dLbl>
              <c:idx val="2"/>
              <c:layout>
                <c:manualLayout>
                  <c:x val="6.3329482249169051E-3"/>
                  <c:y val="-3.591297870270016E-2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</c:dLbl>
            <c:showLegendKey val="0"/>
            <c:showVal val="1"/>
            <c:showCatName val="1"/>
            <c:showSerName val="0"/>
            <c:showPercent val="0"/>
            <c:showBubbleSize val="0"/>
            <c:showLeaderLines val="1"/>
          </c:dLbls>
          <c:cat>
            <c:strRef>
              <c:f>Лист1!$A$2:$A$7</c:f>
              <c:strCache>
                <c:ptCount val="6"/>
                <c:pt idx="0">
                  <c:v>В кругу друзей</c:v>
                </c:pt>
                <c:pt idx="1">
                  <c:v>На природе за городом</c:v>
                </c:pt>
                <c:pt idx="2">
                  <c:v>В армии</c:v>
                </c:pt>
                <c:pt idx="3">
                  <c:v>В клубах, на дискотеках</c:v>
                </c:pt>
                <c:pt idx="4">
                  <c:v>В семье</c:v>
                </c:pt>
                <c:pt idx="5">
                  <c:v>Учебное заведение</c:v>
                </c:pt>
              </c:strCache>
            </c:strRef>
          </c:cat>
          <c:val>
            <c:numRef>
              <c:f>Лист1!$B$2:$B$7</c:f>
              <c:numCache>
                <c:formatCode>0.0%</c:formatCode>
                <c:ptCount val="6"/>
                <c:pt idx="0">
                  <c:v>0.28199999999999997</c:v>
                </c:pt>
                <c:pt idx="1">
                  <c:v>0.22500000000000001</c:v>
                </c:pt>
                <c:pt idx="2">
                  <c:v>0.16900000000000001</c:v>
                </c:pt>
                <c:pt idx="3">
                  <c:v>0.14099999999999999</c:v>
                </c:pt>
                <c:pt idx="4">
                  <c:v>4.2000000000000003E-2</c:v>
                </c:pt>
                <c:pt idx="5">
                  <c:v>2.8000000000000001E-2</c:v>
                </c:pt>
              </c:numCache>
            </c:numRef>
          </c:val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>
        <c:manualLayout>
          <c:layoutTarget val="inner"/>
          <c:xMode val="edge"/>
          <c:yMode val="edge"/>
          <c:x val="6.6782659069627187E-2"/>
          <c:y val="4.3950719822812845E-2"/>
          <c:w val="0.6088053708318123"/>
          <c:h val="0.93704807504397103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explosion val="25"/>
          <c:dLbls>
            <c:dLbl>
              <c:idx val="4"/>
              <c:layout>
                <c:manualLayout>
                  <c:x val="7.1205315811470687E-2"/>
                  <c:y val="2.911353494886326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6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Лист1!$A$2:$A$6</c:f>
              <c:strCache>
                <c:ptCount val="5"/>
                <c:pt idx="0">
                  <c:v>18-29 лет</c:v>
                </c:pt>
                <c:pt idx="1">
                  <c:v>16-17 лет</c:v>
                </c:pt>
                <c:pt idx="2">
                  <c:v>12-15 лет</c:v>
                </c:pt>
                <c:pt idx="3">
                  <c:v>до 12 лет</c:v>
                </c:pt>
                <c:pt idx="4">
                  <c:v>30-34 года</c:v>
                </c:pt>
              </c:strCache>
            </c:strRef>
          </c:cat>
          <c:val>
            <c:numRef>
              <c:f>Лист1!$B$2:$B$6</c:f>
              <c:numCache>
                <c:formatCode>0%</c:formatCode>
                <c:ptCount val="5"/>
                <c:pt idx="0" formatCode="0.0%">
                  <c:v>0.45700000000000002</c:v>
                </c:pt>
                <c:pt idx="1">
                  <c:v>0.42</c:v>
                </c:pt>
                <c:pt idx="2" formatCode="0.0%">
                  <c:v>7.3999999999999996E-2</c:v>
                </c:pt>
                <c:pt idx="3" formatCode="0.0%">
                  <c:v>2.5000000000000001E-2</c:v>
                </c:pt>
                <c:pt idx="4" formatCode="0.0%">
                  <c:v>2.5000000000000001E-2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</c:plotArea>
    <c:legend>
      <c:legendPos val="r"/>
      <c:layout>
        <c:manualLayout>
          <c:xMode val="edge"/>
          <c:yMode val="edge"/>
          <c:x val="0.77596483988551535"/>
          <c:y val="7.3056111979675598E-2"/>
          <c:w val="0.21395691484015003"/>
          <c:h val="0.85130243958048324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explosion val="25"/>
          <c:dLbls>
            <c:dLbl>
              <c:idx val="1"/>
              <c:layout>
                <c:manualLayout>
                  <c:x val="-9.0525831446456789E-2"/>
                  <c:y val="2.130736630885950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8.1161090262340571E-2"/>
                  <c:y val="-1.864394552025206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Лист1!$A$2:$A$4</c:f>
              <c:strCache>
                <c:ptCount val="3"/>
                <c:pt idx="0">
                  <c:v>Курение</c:v>
                </c:pt>
                <c:pt idx="1">
                  <c:v>Внутревенное введение, глотание</c:v>
                </c:pt>
                <c:pt idx="2">
                  <c:v>Вдыхание</c:v>
                </c:pt>
              </c:strCache>
            </c:strRef>
          </c:cat>
          <c:val>
            <c:numRef>
              <c:f>Лист1!$B$2:$B$4</c:f>
              <c:numCache>
                <c:formatCode>0.0%</c:formatCode>
                <c:ptCount val="3"/>
                <c:pt idx="0" formatCode="0%">
                  <c:v>0.77</c:v>
                </c:pt>
                <c:pt idx="1">
                  <c:v>9.8000000000000004E-2</c:v>
                </c:pt>
                <c:pt idx="2">
                  <c:v>1.6E-2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50"/>
      </c:doughnutChart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explosion val="25"/>
          <c:dLbls>
            <c:dLbl>
              <c:idx val="0"/>
              <c:layout>
                <c:manualLayout>
                  <c:x val="-7.5574998115288783E-2"/>
                  <c:y val="-7.347953716370268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3.5939087125240053E-3"/>
                  <c:y val="2.063872060452087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5.6542700612630344E-2"/>
                  <c:y val="-5.641957364341085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Лист1!$A$2:$A$4</c:f>
              <c:strCache>
                <c:ptCount val="3"/>
                <c:pt idx="0">
                  <c:v>Интернет</c:v>
                </c:pt>
                <c:pt idx="1">
                  <c:v>Через друзей</c:v>
                </c:pt>
                <c:pt idx="2">
                  <c:v>Через знакомых</c:v>
                </c:pt>
              </c:strCache>
            </c:strRef>
          </c:cat>
          <c:val>
            <c:numRef>
              <c:f>Лист1!$B$2:$B$4</c:f>
              <c:numCache>
                <c:formatCode>0%</c:formatCode>
                <c:ptCount val="3"/>
                <c:pt idx="0">
                  <c:v>0.5</c:v>
                </c:pt>
                <c:pt idx="1">
                  <c:v>0.5</c:v>
                </c:pt>
                <c:pt idx="2">
                  <c:v>0.5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304800" y="328613"/>
            <a:ext cx="8532813" cy="6197600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0" name="Подзаголовок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7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CF9EAFA4-C5C5-4442-8C00-CB02BE58D960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825399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DA1345-F733-42E8-8C77-307271627F41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017334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304800" y="328613"/>
            <a:ext cx="8532813" cy="6197600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42BD7E47-0790-4864-99CD-5D2CDF6B2E7E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017011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28FD7E-DD3A-4404-90E9-323BC7E37EA3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084436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lvl1pPr>
              <a:defRPr b="1"/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ижний колонтитул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A0B48B-CC5A-4C34-80A3-253CA410F261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350682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54B3F8-C6A5-42A5-878A-7EFE06C38731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251480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304800" y="328613"/>
            <a:ext cx="8532813" cy="6197600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3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F7EEB1A7-F08C-466A-B1FD-E45465746EB6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039758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7E0575-9557-40B7-824F-8DCA73AC68C4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317626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кругленный прямоугольник 4"/>
          <p:cNvSpPr/>
          <p:nvPr/>
        </p:nvSpPr>
        <p:spPr>
          <a:xfrm>
            <a:off x="304800" y="328613"/>
            <a:ext cx="8532813" cy="6197600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6" name="Прямоугольник с одним скругленным углом 5"/>
          <p:cNvSpPr/>
          <p:nvPr/>
        </p:nvSpPr>
        <p:spPr>
          <a:xfrm>
            <a:off x="6400800" y="433388"/>
            <a:ext cx="2324100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extLst/>
          </a:lstStyle>
          <a:p>
            <a:pPr lvl="0"/>
            <a:r>
              <a:rPr lang="ru-RU" noProof="0" smtClean="0"/>
              <a:t>Вставка рисунка</a:t>
            </a:r>
            <a:endParaRPr lang="en-US" noProof="0"/>
          </a:p>
        </p:txBody>
      </p:sp>
      <p:sp>
        <p:nvSpPr>
          <p:cNvPr id="7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8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A5CEA459-0FF8-4C3F-9A7E-59E2C7CE0153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289921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219CE6-A2A5-474D-BF99-7AC8CDFCFA96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509466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01B6FD-9BE5-4E0E-97E6-702592219E0E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519983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8613"/>
            <a:ext cx="8532813" cy="6197600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503238" y="4986338"/>
            <a:ext cx="8183562" cy="1050925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31" name="Текст 3"/>
          <p:cNvSpPr>
            <a:spLocks noGrp="1"/>
          </p:cNvSpPr>
          <p:nvPr>
            <p:ph type="body" idx="1"/>
          </p:nvPr>
        </p:nvSpPr>
        <p:spPr bwMode="auto">
          <a:xfrm>
            <a:off x="503238" y="530225"/>
            <a:ext cx="8183562" cy="418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82880" tIns="9144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25" name="Дата 24"/>
          <p:cNvSpPr>
            <a:spLocks noGrp="1"/>
          </p:cNvSpPr>
          <p:nvPr>
            <p:ph type="dt" sz="half" idx="2"/>
          </p:nvPr>
        </p:nvSpPr>
        <p:spPr>
          <a:xfrm>
            <a:off x="3776663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3"/>
          </p:nvPr>
        </p:nvSpPr>
        <p:spPr>
          <a:xfrm>
            <a:off x="6062663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348663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pPr>
              <a:defRPr/>
            </a:pPr>
            <a:fld id="{9186FF41-9E76-4CF6-94E0-EB4C05F97EDB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01" r:id="rId1"/>
    <p:sldLayoutId id="2147483994" r:id="rId2"/>
    <p:sldLayoutId id="2147484002" r:id="rId3"/>
    <p:sldLayoutId id="2147483995" r:id="rId4"/>
    <p:sldLayoutId id="2147483996" r:id="rId5"/>
    <p:sldLayoutId id="2147483997" r:id="rId6"/>
    <p:sldLayoutId id="2147484003" r:id="rId7"/>
    <p:sldLayoutId id="2147483998" r:id="rId8"/>
    <p:sldLayoutId id="2147484004" r:id="rId9"/>
    <p:sldLayoutId id="2147483999" r:id="rId10"/>
    <p:sldLayoutId id="2147484000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b="1" kern="1200">
          <a:solidFill>
            <a:srgbClr val="FF8D3E"/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</a:defRPr>
      </a:lvl9pPr>
      <a:extLst/>
    </p:titleStyle>
    <p:bodyStyle>
      <a:lvl1pPr marL="265113" indent="-265113" algn="l" rtl="0" eaLnBrk="0" fontAlgn="base" hangingPunct="0">
        <a:spcBef>
          <a:spcPts val="250"/>
        </a:spcBef>
        <a:spcAft>
          <a:spcPct val="0"/>
        </a:spcAft>
        <a:buClr>
          <a:schemeClr val="accent1"/>
        </a:buClr>
        <a:buSzPct val="80000"/>
        <a:buFont typeface="Wingdings 2" pitchFamily="18" charset="2"/>
        <a:buChar char="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547688" indent="-200025" algn="l" rtl="0" eaLnBrk="0" fontAlgn="base" hangingPunct="0">
        <a:spcBef>
          <a:spcPts val="250"/>
        </a:spcBef>
        <a:spcAft>
          <a:spcPct val="0"/>
        </a:spcAft>
        <a:buClr>
          <a:schemeClr val="accent1"/>
        </a:buClr>
        <a:buSzPct val="100000"/>
        <a:buFont typeface="Verdana" pitchFamily="34" charset="0"/>
        <a:buChar char="◦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5813" indent="-182563" algn="l" rtl="0" eaLnBrk="0" fontAlgn="base" hangingPunct="0">
        <a:spcBef>
          <a:spcPts val="250"/>
        </a:spcBef>
        <a:spcAft>
          <a:spcPct val="0"/>
        </a:spcAft>
        <a:buClr>
          <a:srgbClr val="ED3742"/>
        </a:buClr>
        <a:buSzPct val="100000"/>
        <a:buFont typeface="Wingdings 2" pitchFamily="18" charset="2"/>
        <a:buChar char="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3938" indent="-182563" algn="l" rtl="0" eaLnBrk="0" fontAlgn="base" hangingPunct="0">
        <a:spcBef>
          <a:spcPts val="225"/>
        </a:spcBef>
        <a:spcAft>
          <a:spcPct val="0"/>
        </a:spcAft>
        <a:buClr>
          <a:srgbClr val="ED3742"/>
        </a:buClr>
        <a:buSzPct val="112000"/>
        <a:buFont typeface="Verdana" pitchFamily="34" charset="0"/>
        <a:buChar char="◦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79525" indent="-182563" algn="l" rtl="0" eaLnBrk="0" fontAlgn="base" hangingPunct="0">
        <a:spcBef>
          <a:spcPts val="250"/>
        </a:spcBef>
        <a:spcAft>
          <a:spcPct val="0"/>
        </a:spcAft>
        <a:buClr>
          <a:srgbClr val="4A85BF"/>
        </a:buClr>
        <a:buSzPct val="100000"/>
        <a:buFont typeface="Wingdings 2" pitchFamily="18" charset="2"/>
        <a:buChar char="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_____Microsoft_Excel_97-20031.xls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4.emf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4213" y="404813"/>
            <a:ext cx="7772400" cy="5903912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3200" dirty="0" smtClean="0">
                <a:solidFill>
                  <a:srgbClr val="990099"/>
                </a:solidFill>
                <a:latin typeface="Times New Roman" pitchFamily="18" charset="0"/>
              </a:rPr>
              <a:t> Анализ, оценка и динамика уровня и структуры незаконного потребления наркотиков в Ханты-Мансийского автономном округе – Югре.</a:t>
            </a:r>
            <a:br>
              <a:rPr lang="ru-RU" sz="3200" dirty="0" smtClean="0">
                <a:solidFill>
                  <a:srgbClr val="990099"/>
                </a:solidFill>
                <a:latin typeface="Times New Roman" pitchFamily="18" charset="0"/>
              </a:rPr>
            </a:br>
            <a:r>
              <a:rPr lang="ru-RU" sz="3200" dirty="0" smtClean="0">
                <a:solidFill>
                  <a:srgbClr val="990099"/>
                </a:solidFill>
                <a:latin typeface="Times New Roman" pitchFamily="18" charset="0"/>
              </a:rPr>
              <a:t/>
            </a:r>
            <a:br>
              <a:rPr lang="ru-RU" sz="3200" dirty="0" smtClean="0">
                <a:solidFill>
                  <a:srgbClr val="990099"/>
                </a:solidFill>
                <a:latin typeface="Times New Roman" pitchFamily="18" charset="0"/>
              </a:rPr>
            </a:br>
            <a:r>
              <a:rPr lang="ru-RU" sz="3200" dirty="0" smtClean="0">
                <a:solidFill>
                  <a:srgbClr val="990099"/>
                </a:solidFill>
                <a:latin typeface="Times New Roman" pitchFamily="18" charset="0"/>
              </a:rPr>
              <a:t/>
            </a:r>
            <a:br>
              <a:rPr lang="ru-RU" sz="3200" dirty="0" smtClean="0">
                <a:solidFill>
                  <a:srgbClr val="990099"/>
                </a:solidFill>
                <a:latin typeface="Times New Roman" pitchFamily="18" charset="0"/>
              </a:rPr>
            </a:br>
            <a:r>
              <a:rPr lang="ru-RU" sz="3200" dirty="0" smtClean="0">
                <a:solidFill>
                  <a:srgbClr val="990099"/>
                </a:solidFill>
                <a:latin typeface="Times New Roman" pitchFamily="18" charset="0"/>
                <a:cs typeface="Times New Roman" pitchFamily="18" charset="0"/>
              </a:rPr>
              <a:t>Анализ наркоситуации на территории Березовского района</a:t>
            </a:r>
            <a:br>
              <a:rPr lang="ru-RU" sz="3200" dirty="0" smtClean="0">
                <a:solidFill>
                  <a:srgbClr val="990099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dirty="0" smtClean="0">
                <a:solidFill>
                  <a:srgbClr val="990099"/>
                </a:solidFill>
                <a:latin typeface="Times New Roman" pitchFamily="18" charset="0"/>
                <a:cs typeface="Times New Roman" pitchFamily="18" charset="0"/>
              </a:rPr>
              <a:t> по итогам 2018 года.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200" dirty="0" smtClean="0">
                <a:solidFill>
                  <a:srgbClr val="990099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dirty="0" smtClean="0">
                <a:solidFill>
                  <a:srgbClr val="990099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3200" dirty="0" smtClean="0">
              <a:solidFill>
                <a:srgbClr val="990099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6"/>
          <p:cNvSpPr>
            <a:spLocks noGrp="1" noChangeArrowheads="1"/>
          </p:cNvSpPr>
          <p:nvPr>
            <p:ph type="title"/>
          </p:nvPr>
        </p:nvSpPr>
        <p:spPr>
          <a:xfrm>
            <a:off x="431800" y="228600"/>
            <a:ext cx="8496300" cy="11430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2800" dirty="0" smtClean="0">
                <a:solidFill>
                  <a:srgbClr val="0000FF"/>
                </a:solidFill>
                <a:latin typeface="Times New Roman" pitchFamily="18" charset="0"/>
              </a:rPr>
              <a:t>Динамика показателя болезненности наркоманией (на 100 тысяч населения)</a:t>
            </a:r>
          </a:p>
        </p:txBody>
      </p:sp>
      <p:sp>
        <p:nvSpPr>
          <p:cNvPr id="7171" name="Rectangle 1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pic>
        <p:nvPicPr>
          <p:cNvPr id="7172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1484313"/>
            <a:ext cx="7777163" cy="417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4"/>
          <p:cNvSpPr>
            <a:spLocks noGrp="1" noChangeArrowheads="1"/>
          </p:cNvSpPr>
          <p:nvPr>
            <p:ph type="title"/>
          </p:nvPr>
        </p:nvSpPr>
        <p:spPr>
          <a:xfrm>
            <a:off x="323850" y="333375"/>
            <a:ext cx="8496300" cy="11430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2800" dirty="0" smtClean="0">
                <a:solidFill>
                  <a:srgbClr val="0000FF"/>
                </a:solidFill>
                <a:latin typeface="Times New Roman" pitchFamily="18" charset="0"/>
              </a:rPr>
              <a:t>Болезненность наркоманией  </a:t>
            </a:r>
            <a:br>
              <a:rPr lang="ru-RU" sz="2800" dirty="0" smtClean="0">
                <a:solidFill>
                  <a:srgbClr val="0000FF"/>
                </a:solidFill>
                <a:latin typeface="Times New Roman" pitchFamily="18" charset="0"/>
              </a:rPr>
            </a:br>
            <a:r>
              <a:rPr lang="ru-RU" sz="2800" dirty="0" smtClean="0">
                <a:solidFill>
                  <a:srgbClr val="0000FF"/>
                </a:solidFill>
                <a:latin typeface="Times New Roman" pitchFamily="18" charset="0"/>
              </a:rPr>
              <a:t>в 2017 и 2018 гг. (на 100 тысяч населения)</a:t>
            </a:r>
            <a:r>
              <a:rPr lang="ru-RU" sz="2800" dirty="0" smtClean="0">
                <a:solidFill>
                  <a:schemeClr val="accent1">
                    <a:tint val="88000"/>
                    <a:satMod val="150000"/>
                  </a:schemeClr>
                </a:solidFill>
              </a:rPr>
              <a:t> </a:t>
            </a:r>
          </a:p>
        </p:txBody>
      </p:sp>
      <p:sp>
        <p:nvSpPr>
          <p:cNvPr id="8195" name="Rectangle 1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pic>
        <p:nvPicPr>
          <p:cNvPr id="8196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188" y="1557338"/>
            <a:ext cx="7921625" cy="417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Заголовок 1"/>
          <p:cNvSpPr>
            <a:spLocks noGrp="1"/>
          </p:cNvSpPr>
          <p:nvPr>
            <p:ph type="title"/>
          </p:nvPr>
        </p:nvSpPr>
        <p:spPr>
          <a:xfrm>
            <a:off x="468313" y="260350"/>
            <a:ext cx="8229600" cy="1655763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28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Болезненность наркоманией в 2014, 2015, 2016, 2017, 2018 гг. на территории Березовского района </a:t>
            </a:r>
            <a:br>
              <a:rPr lang="ru-RU" sz="28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( на 100 тыс. населения)</a:t>
            </a:r>
          </a:p>
        </p:txBody>
      </p:sp>
      <p:sp>
        <p:nvSpPr>
          <p:cNvPr id="9219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2" name="Объект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35312278"/>
              </p:ext>
            </p:extLst>
          </p:nvPr>
        </p:nvGraphicFramePr>
        <p:xfrm>
          <a:off x="633413" y="2062163"/>
          <a:ext cx="7785100" cy="35909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9221" name="Rectangle 3"/>
          <p:cNvSpPr>
            <a:spLocks noChangeArrowheads="1"/>
          </p:cNvSpPr>
          <p:nvPr/>
        </p:nvSpPr>
        <p:spPr bwMode="auto">
          <a:xfrm>
            <a:off x="0" y="29146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4"/>
          <p:cNvSpPr>
            <a:spLocks noGrp="1" noChangeArrowheads="1"/>
          </p:cNvSpPr>
          <p:nvPr>
            <p:ph type="title"/>
          </p:nvPr>
        </p:nvSpPr>
        <p:spPr>
          <a:xfrm>
            <a:off x="395288" y="228600"/>
            <a:ext cx="8229600" cy="1247775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2800" dirty="0" smtClean="0">
                <a:solidFill>
                  <a:srgbClr val="0000FF"/>
                </a:solidFill>
                <a:latin typeface="Times New Roman" pitchFamily="18" charset="0"/>
              </a:rPr>
              <a:t>Структура наркопотребления   по болезненности в 2017 – 2018 годах</a:t>
            </a:r>
            <a:r>
              <a:rPr lang="ru-RU" sz="4000" dirty="0" smtClean="0">
                <a:solidFill>
                  <a:schemeClr val="accent1">
                    <a:tint val="88000"/>
                    <a:satMod val="150000"/>
                  </a:schemeClr>
                </a:solidFill>
              </a:rPr>
              <a:t> </a:t>
            </a:r>
          </a:p>
        </p:txBody>
      </p:sp>
      <p:sp>
        <p:nvSpPr>
          <p:cNvPr id="10243" name="Rectangle 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pic>
        <p:nvPicPr>
          <p:cNvPr id="10244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1557338"/>
            <a:ext cx="7632700" cy="4103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4"/>
          <p:cNvSpPr>
            <a:spLocks noGrp="1" noChangeArrowheads="1"/>
          </p:cNvSpPr>
          <p:nvPr>
            <p:ph type="title"/>
          </p:nvPr>
        </p:nvSpPr>
        <p:spPr>
          <a:xfrm>
            <a:off x="395288" y="274638"/>
            <a:ext cx="8424862" cy="11430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2800" dirty="0" smtClean="0">
                <a:solidFill>
                  <a:srgbClr val="0000FF"/>
                </a:solidFill>
                <a:latin typeface="Times New Roman" pitchFamily="18" charset="0"/>
              </a:rPr>
              <a:t>Динамика первичной заболеваемости наркоманией (на 100 тысяч  населения)</a:t>
            </a:r>
          </a:p>
        </p:txBody>
      </p:sp>
      <p:sp>
        <p:nvSpPr>
          <p:cNvPr id="11267" name="Rectangle 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pic>
        <p:nvPicPr>
          <p:cNvPr id="11268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188" y="1546225"/>
            <a:ext cx="7921625" cy="4186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4"/>
          <p:cNvSpPr>
            <a:spLocks noGrp="1" noChangeArrowheads="1"/>
          </p:cNvSpPr>
          <p:nvPr>
            <p:ph type="title"/>
          </p:nvPr>
        </p:nvSpPr>
        <p:spPr>
          <a:xfrm>
            <a:off x="503238" y="4797425"/>
            <a:ext cx="8183562" cy="10795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2800" dirty="0" smtClean="0">
                <a:solidFill>
                  <a:srgbClr val="0000FF"/>
                </a:solidFill>
                <a:latin typeface="Times New Roman" pitchFamily="18" charset="0"/>
              </a:rPr>
              <a:t>Первичная заболеваемость наркоманией (на 100 тысяч населения)</a:t>
            </a:r>
            <a:r>
              <a:rPr lang="ru-RU" sz="2800" dirty="0" smtClean="0">
                <a:solidFill>
                  <a:schemeClr val="accent1">
                    <a:tint val="88000"/>
                    <a:satMod val="150000"/>
                  </a:schemeClr>
                </a:solidFill>
              </a:rPr>
              <a:t> </a:t>
            </a:r>
          </a:p>
        </p:txBody>
      </p:sp>
      <p:sp>
        <p:nvSpPr>
          <p:cNvPr id="12291" name="Rectangle 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pic>
        <p:nvPicPr>
          <p:cNvPr id="12292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" y="692150"/>
            <a:ext cx="7993063" cy="432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13" y="4941888"/>
            <a:ext cx="8255000" cy="1439862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ru-RU" sz="2800" dirty="0">
                <a:solidFill>
                  <a:srgbClr val="0000FF"/>
                </a:solidFill>
                <a:effectLst/>
                <a:latin typeface="Times New Roman" pitchFamily="18" charset="0"/>
                <a:cs typeface="Times New Roman" pitchFamily="18" charset="0"/>
              </a:rPr>
              <a:t>Превышение уровня окружного показателя первичной заболеваемости наркоманией в Березовском районе произошел в 3,5 раза</a:t>
            </a:r>
            <a:r>
              <a:rPr lang="ru-RU" dirty="0">
                <a:effectLst/>
              </a:rPr>
              <a:t/>
            </a:r>
            <a:br>
              <a:rPr lang="ru-RU" dirty="0">
                <a:effectLst/>
              </a:rPr>
            </a:br>
            <a:endParaRPr lang="ru-RU" dirty="0"/>
          </a:p>
        </p:txBody>
      </p:sp>
      <p:pic>
        <p:nvPicPr>
          <p:cNvPr id="13315" name="Picture 2" descr="C:\Users\Пользователь\Desktop\14. первичн заб 2018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13" y="476250"/>
            <a:ext cx="7920037" cy="432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333375"/>
            <a:ext cx="8229600" cy="10795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28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Структура   наркопотребления   </a:t>
            </a:r>
            <a:br>
              <a:rPr lang="ru-RU" sz="28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по первичной заболеваемости</a:t>
            </a:r>
            <a:r>
              <a:rPr lang="ru-RU" sz="2800" dirty="0" smtClean="0">
                <a:solidFill>
                  <a:schemeClr val="accent1">
                    <a:tint val="88000"/>
                    <a:satMod val="1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14339" name="Rectangle 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pic>
        <p:nvPicPr>
          <p:cNvPr id="14340" name="Рисунок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" y="1412875"/>
            <a:ext cx="7993063" cy="4392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3238" y="549275"/>
            <a:ext cx="8183562" cy="935038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ru-RU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С</a:t>
            </a:r>
            <a:r>
              <a:rPr lang="ru-RU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мертность от злоупотребления наркотическими средствами</a:t>
            </a:r>
            <a:endParaRPr lang="ru-RU" dirty="0"/>
          </a:p>
        </p:txBody>
      </p:sp>
      <p:pic>
        <p:nvPicPr>
          <p:cNvPr id="15363" name="Рисунок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" y="1484313"/>
            <a:ext cx="7993063" cy="432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4"/>
          <p:cNvSpPr>
            <a:spLocks noGrp="1" noChangeArrowheads="1"/>
          </p:cNvSpPr>
          <p:nvPr>
            <p:ph type="title"/>
          </p:nvPr>
        </p:nvSpPr>
        <p:spPr>
          <a:xfrm>
            <a:off x="539750" y="5229225"/>
            <a:ext cx="8183563" cy="936625"/>
          </a:xfrm>
        </p:spPr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2800" dirty="0" smtClean="0">
                <a:solidFill>
                  <a:srgbClr val="0000FF"/>
                </a:solidFill>
                <a:latin typeface="Times New Roman" pitchFamily="18" charset="0"/>
              </a:rPr>
              <a:t/>
            </a:r>
            <a:br>
              <a:rPr lang="ru-RU" sz="2800" dirty="0" smtClean="0">
                <a:solidFill>
                  <a:srgbClr val="0000FF"/>
                </a:solidFill>
                <a:latin typeface="Times New Roman" pitchFamily="18" charset="0"/>
              </a:rPr>
            </a:br>
            <a:r>
              <a:rPr lang="ru-RU" sz="2800" dirty="0">
                <a:solidFill>
                  <a:srgbClr val="0000FF"/>
                </a:solidFill>
                <a:latin typeface="Times New Roman" pitchFamily="18" charset="0"/>
              </a:rPr>
              <a:t/>
            </a:r>
            <a:br>
              <a:rPr lang="ru-RU" sz="2800" dirty="0">
                <a:solidFill>
                  <a:srgbClr val="0000FF"/>
                </a:solidFill>
                <a:latin typeface="Times New Roman" pitchFamily="18" charset="0"/>
              </a:rPr>
            </a:br>
            <a:r>
              <a:rPr lang="ru-RU" sz="2800" dirty="0" smtClean="0">
                <a:solidFill>
                  <a:srgbClr val="0000FF"/>
                </a:solidFill>
                <a:latin typeface="Times New Roman" pitchFamily="18" charset="0"/>
              </a:rPr>
              <a:t>Причины смерти больных наркоманией </a:t>
            </a:r>
            <a:br>
              <a:rPr lang="ru-RU" sz="2800" dirty="0" smtClean="0">
                <a:solidFill>
                  <a:srgbClr val="0000FF"/>
                </a:solidFill>
                <a:latin typeface="Times New Roman" pitchFamily="18" charset="0"/>
              </a:rPr>
            </a:br>
            <a:endParaRPr lang="ru-RU" sz="2800" dirty="0" smtClean="0">
              <a:solidFill>
                <a:srgbClr val="0000FF"/>
              </a:solidFill>
              <a:latin typeface="Times New Roman" pitchFamily="18" charset="0"/>
            </a:endParaRPr>
          </a:p>
        </p:txBody>
      </p:sp>
      <p:sp>
        <p:nvSpPr>
          <p:cNvPr id="16387" name="Rectangle 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pic>
        <p:nvPicPr>
          <p:cNvPr id="16388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088" y="620713"/>
            <a:ext cx="7489825" cy="4679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13" y="620713"/>
            <a:ext cx="8183562" cy="1439862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ru-RU" sz="2500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500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50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50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500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500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50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50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500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500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500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500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500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Динамика </a:t>
            </a:r>
            <a:r>
              <a:rPr lang="ru-RU" sz="250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показателя болезненности пагубного употребления наркотиков в 2014-2018 гг. (на 100 тысяч населения).</a:t>
            </a:r>
            <a:br>
              <a:rPr lang="ru-RU" sz="250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endParaRPr lang="ru-RU" sz="2500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7411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188" y="1628775"/>
            <a:ext cx="7993062" cy="4103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4"/>
          <p:cNvSpPr>
            <a:spLocks noGrp="1" noChangeArrowheads="1"/>
          </p:cNvSpPr>
          <p:nvPr>
            <p:ph type="title"/>
          </p:nvPr>
        </p:nvSpPr>
        <p:spPr>
          <a:xfrm>
            <a:off x="395288" y="549275"/>
            <a:ext cx="8353425" cy="1511300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2800" dirty="0" smtClean="0">
                <a:solidFill>
                  <a:srgbClr val="0000FF"/>
                </a:solidFill>
                <a:latin typeface="Times New Roman" pitchFamily="18" charset="0"/>
              </a:rPr>
              <a:t>Зарегистрировано несовершеннолетних с диагнозом «употребление наркотиков </a:t>
            </a:r>
            <a:br>
              <a:rPr lang="ru-RU" sz="2800" dirty="0" smtClean="0">
                <a:solidFill>
                  <a:srgbClr val="0000FF"/>
                </a:solidFill>
                <a:latin typeface="Times New Roman" pitchFamily="18" charset="0"/>
              </a:rPr>
            </a:br>
            <a:r>
              <a:rPr lang="ru-RU" sz="2800" dirty="0" smtClean="0">
                <a:solidFill>
                  <a:srgbClr val="0000FF"/>
                </a:solidFill>
                <a:latin typeface="Times New Roman" pitchFamily="18" charset="0"/>
              </a:rPr>
              <a:t>с вредными последствиями» </a:t>
            </a:r>
            <a:br>
              <a:rPr lang="ru-RU" sz="2800" dirty="0" smtClean="0">
                <a:solidFill>
                  <a:srgbClr val="0000FF"/>
                </a:solidFill>
                <a:latin typeface="Times New Roman" pitchFamily="18" charset="0"/>
              </a:rPr>
            </a:br>
            <a:r>
              <a:rPr lang="ru-RU" sz="2800" dirty="0" smtClean="0">
                <a:solidFill>
                  <a:srgbClr val="0000FF"/>
                </a:solidFill>
                <a:latin typeface="Times New Roman" pitchFamily="18" charset="0"/>
              </a:rPr>
              <a:t>(на 100 тысяч несовершеннолетних)</a:t>
            </a:r>
            <a:r>
              <a:rPr lang="ru-RU" sz="2800" dirty="0" smtClean="0">
                <a:solidFill>
                  <a:schemeClr val="accent1">
                    <a:tint val="88000"/>
                    <a:satMod val="150000"/>
                  </a:schemeClr>
                </a:solidFill>
              </a:rPr>
              <a:t> </a:t>
            </a:r>
          </a:p>
        </p:txBody>
      </p:sp>
      <p:sp>
        <p:nvSpPr>
          <p:cNvPr id="18435" name="Rectangle 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pic>
        <p:nvPicPr>
          <p:cNvPr id="18436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263" y="2133600"/>
            <a:ext cx="7991475" cy="3598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3238" y="549275"/>
            <a:ext cx="8183562" cy="1366838"/>
          </a:xfrm>
        </p:spPr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25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Зарегистрировано впервые в жизни с диагнозом «употребление наркотиков </a:t>
            </a:r>
            <a:br>
              <a:rPr lang="ru-RU" sz="25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5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с вредными последствиями» без синдрома зависимости (на 100 тысяч населения)</a:t>
            </a:r>
            <a:r>
              <a:rPr lang="ru-RU" sz="2500" dirty="0" smtClean="0">
                <a:solidFill>
                  <a:schemeClr val="accent1">
                    <a:tint val="88000"/>
                    <a:satMod val="1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2500" dirty="0">
              <a:solidFill>
                <a:schemeClr val="accent1">
                  <a:tint val="88000"/>
                  <a:satMod val="1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9459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" y="2060575"/>
            <a:ext cx="8064500" cy="3744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13" y="188913"/>
            <a:ext cx="8183562" cy="792162"/>
          </a:xfrm>
        </p:spPr>
        <p:txBody>
          <a:bodyPr/>
          <a:lstStyle/>
          <a:p>
            <a:pPr>
              <a:defRPr/>
            </a:pPr>
            <a:r>
              <a:rPr lang="ru-RU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Вывод:</a:t>
            </a:r>
            <a:endParaRPr lang="ru-RU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483" name="Прямоугольник 2"/>
          <p:cNvSpPr>
            <a:spLocks noChangeArrowheads="1"/>
          </p:cNvSpPr>
          <p:nvPr/>
        </p:nvSpPr>
        <p:spPr bwMode="auto">
          <a:xfrm>
            <a:off x="620713" y="2540000"/>
            <a:ext cx="7983537" cy="3170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285750" indent="-285750" algn="just">
              <a:buFontTx/>
              <a:buChar char="-"/>
            </a:pPr>
            <a:r>
              <a:rPr lang="ru-RU" sz="2000"/>
              <a:t>переориентацией потребителей наркотиков на употребление наркотических средств синтетического  происхождения</a:t>
            </a:r>
          </a:p>
          <a:p>
            <a:pPr marL="285750" indent="-285750" algn="just">
              <a:buFontTx/>
              <a:buChar char="-"/>
            </a:pPr>
            <a:r>
              <a:rPr lang="ru-RU" sz="2000"/>
              <a:t>экономическое благополучие  региона</a:t>
            </a:r>
          </a:p>
          <a:p>
            <a:pPr marL="285750" indent="-285750" algn="just">
              <a:buFontTx/>
              <a:buChar char="-"/>
            </a:pPr>
            <a:r>
              <a:rPr lang="ru-RU" sz="2000"/>
              <a:t> наркотрафик синтетических наркотиков </a:t>
            </a:r>
          </a:p>
          <a:p>
            <a:pPr marL="285750" indent="-285750" algn="just">
              <a:buFontTx/>
              <a:buChar char="-"/>
            </a:pPr>
            <a:r>
              <a:rPr lang="ru-RU" sz="2000"/>
              <a:t>доступность государственной наркологической помощи, </a:t>
            </a:r>
          </a:p>
          <a:p>
            <a:pPr marL="285750" indent="-285750" algn="just">
              <a:buFontTx/>
              <a:buChar char="-"/>
            </a:pPr>
            <a:r>
              <a:rPr lang="ru-RU" sz="2000"/>
              <a:t>выявляемость наркологических расстройств среди населения</a:t>
            </a:r>
          </a:p>
          <a:p>
            <a:pPr marL="285750" indent="-285750" algn="just">
              <a:buFontTx/>
              <a:buChar char="-"/>
            </a:pPr>
            <a:r>
              <a:rPr lang="ru-RU" sz="2000"/>
              <a:t>оснащенностью наркологической службы округа</a:t>
            </a:r>
          </a:p>
          <a:p>
            <a:pPr marL="285750" indent="-285750" algn="just">
              <a:buFontTx/>
              <a:buChar char="-"/>
            </a:pPr>
            <a:r>
              <a:rPr lang="ru-RU" sz="2000"/>
              <a:t> большой охватом трудоспособного населения предварительными и периодическими медицинскими осмотрами.</a:t>
            </a:r>
          </a:p>
        </p:txBody>
      </p:sp>
      <p:sp>
        <p:nvSpPr>
          <p:cNvPr id="20484" name="Прямоугольник 3"/>
          <p:cNvSpPr>
            <a:spLocks noChangeArrowheads="1"/>
          </p:cNvSpPr>
          <p:nvPr/>
        </p:nvSpPr>
        <p:spPr bwMode="auto">
          <a:xfrm>
            <a:off x="620713" y="908050"/>
            <a:ext cx="8054975" cy="163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/>
            <a:r>
              <a:rPr lang="ru-RU"/>
              <a:t>	</a:t>
            </a:r>
            <a:r>
              <a:rPr lang="ru-RU" sz="2000"/>
              <a:t>Анализируя динамику распространенности наркомании в автономном округе, необходимо отметить стабильное снижение данного показателя в течение последних 5 лет.</a:t>
            </a:r>
          </a:p>
          <a:p>
            <a:pPr algn="just"/>
            <a:r>
              <a:rPr lang="ru-RU" sz="2000"/>
              <a:t>	Но наблюдается рост болезненности наркоманией (в сравнении со средним показателем по Российской Федерации): 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7"/>
          <p:cNvSpPr>
            <a:spLocks noGrp="1" noChangeArrowheads="1"/>
          </p:cNvSpPr>
          <p:nvPr>
            <p:ph type="title"/>
          </p:nvPr>
        </p:nvSpPr>
        <p:spPr>
          <a:xfrm>
            <a:off x="457200" y="620713"/>
            <a:ext cx="8229600" cy="5688012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3200" dirty="0" smtClean="0">
                <a:solidFill>
                  <a:srgbClr val="990099"/>
                </a:solidFill>
                <a:latin typeface="Times New Roman" pitchFamily="18" charset="0"/>
                <a:cs typeface="Times New Roman" pitchFamily="18" charset="0"/>
              </a:rPr>
              <a:t>II</a:t>
            </a:r>
            <a:r>
              <a:rPr lang="ru-RU" sz="3200" dirty="0" smtClean="0">
                <a:solidFill>
                  <a:srgbClr val="990099"/>
                </a:solidFill>
                <a:latin typeface="Times New Roman" pitchFamily="18" charset="0"/>
                <a:cs typeface="Times New Roman" pitchFamily="18" charset="0"/>
              </a:rPr>
              <a:t>. Анализ факторов, причин и условий, оказывающих влияние на наркотизацию населения в автономном округе.</a:t>
            </a:r>
            <a:br>
              <a:rPr lang="ru-RU" sz="3200" dirty="0" smtClean="0">
                <a:solidFill>
                  <a:srgbClr val="990099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dirty="0" smtClean="0">
                <a:solidFill>
                  <a:srgbClr val="990099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dirty="0" smtClean="0">
                <a:solidFill>
                  <a:srgbClr val="990099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dirty="0" smtClean="0">
                <a:solidFill>
                  <a:srgbClr val="990099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dirty="0" smtClean="0">
                <a:solidFill>
                  <a:srgbClr val="990099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dirty="0" smtClean="0">
                <a:solidFill>
                  <a:srgbClr val="990099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dirty="0" smtClean="0">
                <a:solidFill>
                  <a:srgbClr val="990099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dirty="0" smtClean="0">
                <a:solidFill>
                  <a:srgbClr val="990099"/>
                </a:solidFill>
                <a:latin typeface="Times New Roman" pitchFamily="18" charset="0"/>
                <a:cs typeface="Times New Roman" pitchFamily="18" charset="0"/>
              </a:rPr>
              <a:t>Распределение ответов </a:t>
            </a:r>
            <a:br>
              <a:rPr lang="ru-RU" sz="3200" dirty="0" smtClean="0">
                <a:solidFill>
                  <a:srgbClr val="990099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dirty="0" smtClean="0">
                <a:solidFill>
                  <a:srgbClr val="990099"/>
                </a:solidFill>
                <a:latin typeface="Times New Roman" pitchFamily="18" charset="0"/>
                <a:cs typeface="Times New Roman" pitchFamily="18" charset="0"/>
              </a:rPr>
              <a:t>на вопросы анкеты</a:t>
            </a:r>
            <a:br>
              <a:rPr lang="ru-RU" sz="3200" dirty="0" smtClean="0">
                <a:solidFill>
                  <a:srgbClr val="990099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dirty="0">
                <a:solidFill>
                  <a:srgbClr val="990099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dirty="0">
                <a:solidFill>
                  <a:srgbClr val="990099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3200" dirty="0" smtClean="0">
              <a:solidFill>
                <a:srgbClr val="990099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Заголовок 1"/>
          <p:cNvSpPr>
            <a:spLocks noGrp="1"/>
          </p:cNvSpPr>
          <p:nvPr>
            <p:ph type="title"/>
          </p:nvPr>
        </p:nvSpPr>
        <p:spPr>
          <a:xfrm>
            <a:off x="395288" y="404813"/>
            <a:ext cx="8229600" cy="936625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7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В чем причина распространения наркомании в последнее время? </a:t>
            </a:r>
          </a:p>
        </p:txBody>
      </p:sp>
      <p:graphicFrame>
        <p:nvGraphicFramePr>
          <p:cNvPr id="2" name="Объект 30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51015889"/>
              </p:ext>
            </p:extLst>
          </p:nvPr>
        </p:nvGraphicFramePr>
        <p:xfrm>
          <a:off x="755576" y="1556792"/>
          <a:ext cx="7785100" cy="40703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Заголовок 1"/>
          <p:cNvSpPr>
            <a:spLocks noGrp="1"/>
          </p:cNvSpPr>
          <p:nvPr>
            <p:ph type="title"/>
          </p:nvPr>
        </p:nvSpPr>
        <p:spPr>
          <a:xfrm>
            <a:off x="457200" y="476250"/>
            <a:ext cx="8229600" cy="792163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3200" dirty="0" smtClean="0">
                <a:solidFill>
                  <a:srgbClr val="0000FF"/>
                </a:solidFill>
              </a:rPr>
              <a:t/>
            </a:r>
            <a:br>
              <a:rPr lang="ru-RU" sz="3200" dirty="0" smtClean="0">
                <a:solidFill>
                  <a:srgbClr val="0000FF"/>
                </a:solidFill>
              </a:rPr>
            </a:br>
            <a:r>
              <a:rPr lang="ru-RU" sz="3200" dirty="0" smtClean="0">
                <a:solidFill>
                  <a:srgbClr val="0000FF"/>
                </a:solidFill>
              </a:rPr>
              <a:t/>
            </a:r>
            <a:br>
              <a:rPr lang="ru-RU" sz="3200" dirty="0" smtClean="0">
                <a:solidFill>
                  <a:srgbClr val="0000FF"/>
                </a:solidFill>
              </a:rPr>
            </a:br>
            <a:r>
              <a:rPr lang="ru-RU" sz="3200" dirty="0">
                <a:solidFill>
                  <a:srgbClr val="0000FF"/>
                </a:solidFill>
              </a:rPr>
              <a:t/>
            </a:r>
            <a:br>
              <a:rPr lang="ru-RU" sz="3200" dirty="0">
                <a:solidFill>
                  <a:srgbClr val="0000FF"/>
                </a:solidFill>
              </a:rPr>
            </a:br>
            <a:r>
              <a:rPr lang="ru-RU" sz="3200" dirty="0" smtClean="0">
                <a:solidFill>
                  <a:srgbClr val="0000FF"/>
                </a:solidFill>
              </a:rPr>
              <a:t/>
            </a:r>
            <a:br>
              <a:rPr lang="ru-RU" sz="3200" dirty="0" smtClean="0">
                <a:solidFill>
                  <a:srgbClr val="0000FF"/>
                </a:solidFill>
              </a:rPr>
            </a:br>
            <a:r>
              <a:rPr lang="ru-RU" sz="3200" dirty="0">
                <a:solidFill>
                  <a:srgbClr val="0000FF"/>
                </a:solidFill>
              </a:rPr>
              <a:t/>
            </a:r>
            <a:br>
              <a:rPr lang="ru-RU" sz="3200" dirty="0">
                <a:solidFill>
                  <a:srgbClr val="0000FF"/>
                </a:solidFill>
              </a:rPr>
            </a:br>
            <a:r>
              <a:rPr lang="ru-RU" sz="3200" dirty="0" smtClean="0">
                <a:solidFill>
                  <a:srgbClr val="0000FF"/>
                </a:solidFill>
              </a:rPr>
              <a:t/>
            </a:r>
            <a:br>
              <a:rPr lang="ru-RU" sz="3200" dirty="0" smtClean="0">
                <a:solidFill>
                  <a:srgbClr val="0000FF"/>
                </a:solidFill>
              </a:rPr>
            </a:br>
            <a:r>
              <a:rPr lang="ru-RU" sz="3200" dirty="0">
                <a:solidFill>
                  <a:srgbClr val="0000FF"/>
                </a:solidFill>
              </a:rPr>
              <a:t/>
            </a:r>
            <a:br>
              <a:rPr lang="ru-RU" sz="3200" dirty="0">
                <a:solidFill>
                  <a:srgbClr val="0000FF"/>
                </a:solidFill>
              </a:rPr>
            </a:br>
            <a:r>
              <a:rPr lang="ru-RU" sz="3200" dirty="0" smtClean="0">
                <a:solidFill>
                  <a:srgbClr val="0000FF"/>
                </a:solidFill>
              </a:rPr>
              <a:t/>
            </a:r>
            <a:br>
              <a:rPr lang="ru-RU" sz="3200" dirty="0" smtClean="0">
                <a:solidFill>
                  <a:srgbClr val="0000FF"/>
                </a:solidFill>
              </a:rPr>
            </a:br>
            <a:r>
              <a:rPr lang="ru-RU" sz="3200" dirty="0">
                <a:solidFill>
                  <a:srgbClr val="0000FF"/>
                </a:solidFill>
              </a:rPr>
              <a:t/>
            </a:r>
            <a:br>
              <a:rPr lang="ru-RU" sz="3200" dirty="0">
                <a:solidFill>
                  <a:srgbClr val="0000FF"/>
                </a:solidFill>
              </a:rPr>
            </a:br>
            <a:r>
              <a:rPr lang="ru-RU" sz="3200" dirty="0" smtClean="0">
                <a:solidFill>
                  <a:srgbClr val="0000FF"/>
                </a:solidFill>
              </a:rPr>
              <a:t/>
            </a:r>
            <a:br>
              <a:rPr lang="ru-RU" sz="3200" dirty="0" smtClean="0">
                <a:solidFill>
                  <a:srgbClr val="0000FF"/>
                </a:solidFill>
              </a:rPr>
            </a:br>
            <a:r>
              <a:rPr lang="ru-RU" sz="3200" dirty="0">
                <a:solidFill>
                  <a:srgbClr val="0000FF"/>
                </a:solidFill>
              </a:rPr>
              <a:t/>
            </a:r>
            <a:br>
              <a:rPr lang="ru-RU" sz="3200" dirty="0">
                <a:solidFill>
                  <a:srgbClr val="0000FF"/>
                </a:solidFill>
              </a:rPr>
            </a:br>
            <a:r>
              <a:rPr lang="ru-RU" sz="3200" dirty="0" smtClean="0">
                <a:solidFill>
                  <a:srgbClr val="0000FF"/>
                </a:solidFill>
              </a:rPr>
              <a:t/>
            </a:r>
            <a:br>
              <a:rPr lang="ru-RU" sz="3200" dirty="0" smtClean="0">
                <a:solidFill>
                  <a:srgbClr val="0000FF"/>
                </a:solidFill>
              </a:rPr>
            </a:br>
            <a:r>
              <a:rPr lang="ru-RU" sz="2700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Какие</a:t>
            </a:r>
            <a:r>
              <a:rPr lang="ru-RU" sz="27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мероприятия более эффективны для профилактики и решения проблем наркомании?</a:t>
            </a:r>
          </a:p>
        </p:txBody>
      </p:sp>
      <p:graphicFrame>
        <p:nvGraphicFramePr>
          <p:cNvPr id="2" name="Диаграмма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1853152"/>
              </p:ext>
            </p:extLst>
          </p:nvPr>
        </p:nvGraphicFramePr>
        <p:xfrm>
          <a:off x="542925" y="1343025"/>
          <a:ext cx="8139113" cy="43783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Заголовок 1"/>
          <p:cNvSpPr>
            <a:spLocks noGrp="1"/>
          </p:cNvSpPr>
          <p:nvPr>
            <p:ph type="title"/>
          </p:nvPr>
        </p:nvSpPr>
        <p:spPr>
          <a:xfrm>
            <a:off x="539750" y="476250"/>
            <a:ext cx="8229600" cy="792163"/>
          </a:xfrm>
        </p:spPr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На сколько легко достать наркотики в вашем городе?</a:t>
            </a:r>
          </a:p>
        </p:txBody>
      </p:sp>
      <p:graphicFrame>
        <p:nvGraphicFramePr>
          <p:cNvPr id="2" name="Объект 27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79252416"/>
              </p:ext>
            </p:extLst>
          </p:nvPr>
        </p:nvGraphicFramePr>
        <p:xfrm>
          <a:off x="611188" y="1343025"/>
          <a:ext cx="7785100" cy="45497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Диаграмма 2"/>
          <p:cNvGraphicFramePr/>
          <p:nvPr>
            <p:extLst>
              <p:ext uri="{D42A27DB-BD31-4B8C-83A1-F6EECF244321}">
                <p14:modId xmlns:p14="http://schemas.microsoft.com/office/powerpoint/2010/main" val="2191779276"/>
              </p:ext>
            </p:extLst>
          </p:nvPr>
        </p:nvGraphicFramePr>
        <p:xfrm>
          <a:off x="755576" y="476672"/>
          <a:ext cx="7776864" cy="56166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7770120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3238" y="5157788"/>
            <a:ext cx="8183562" cy="647700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32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7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Пробовали ли Вы наркотические вещества? </a:t>
            </a:r>
            <a:endParaRPr lang="ru-RU" sz="2700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" name="Диаграмма 2"/>
          <p:cNvGraphicFramePr/>
          <p:nvPr>
            <p:extLst>
              <p:ext uri="{D42A27DB-BD31-4B8C-83A1-F6EECF244321}">
                <p14:modId xmlns:p14="http://schemas.microsoft.com/office/powerpoint/2010/main" val="3837752204"/>
              </p:ext>
            </p:extLst>
          </p:nvPr>
        </p:nvGraphicFramePr>
        <p:xfrm>
          <a:off x="683568" y="620688"/>
          <a:ext cx="7992888" cy="44644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5229200"/>
            <a:ext cx="8183562" cy="720080"/>
          </a:xfrm>
        </p:spPr>
        <p:txBody>
          <a:bodyPr>
            <a:normAutofit/>
          </a:bodyPr>
          <a:lstStyle/>
          <a:p>
            <a:r>
              <a:rPr lang="ru-RU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Где Вы впервые попробовали наркотики?</a:t>
            </a:r>
            <a:endParaRPr lang="ru-RU" sz="2400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" name="Диаграмма 2"/>
          <p:cNvGraphicFramePr/>
          <p:nvPr>
            <p:extLst>
              <p:ext uri="{D42A27DB-BD31-4B8C-83A1-F6EECF244321}">
                <p14:modId xmlns:p14="http://schemas.microsoft.com/office/powerpoint/2010/main" val="2715916268"/>
              </p:ext>
            </p:extLst>
          </p:nvPr>
        </p:nvGraphicFramePr>
        <p:xfrm>
          <a:off x="683568" y="692696"/>
          <a:ext cx="7848872" cy="47683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57086812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3238" y="5229200"/>
            <a:ext cx="8183562" cy="808063"/>
          </a:xfrm>
        </p:spPr>
        <p:txBody>
          <a:bodyPr>
            <a:normAutofit fontScale="90000"/>
          </a:bodyPr>
          <a:lstStyle/>
          <a:p>
            <a:r>
              <a:rPr lang="ru-RU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Возраст в котором Вы впервые употребили наркотическое средство?</a:t>
            </a:r>
            <a:endParaRPr lang="ru-RU" sz="2400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" name="Диаграмма 2"/>
          <p:cNvGraphicFramePr/>
          <p:nvPr>
            <p:extLst>
              <p:ext uri="{D42A27DB-BD31-4B8C-83A1-F6EECF244321}">
                <p14:modId xmlns:p14="http://schemas.microsoft.com/office/powerpoint/2010/main" val="728356253"/>
              </p:ext>
            </p:extLst>
          </p:nvPr>
        </p:nvGraphicFramePr>
        <p:xfrm>
          <a:off x="755576" y="548680"/>
          <a:ext cx="7560840" cy="49123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04215768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5589240"/>
            <a:ext cx="8183562" cy="720080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32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1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Способ употребления наркотических средств?</a:t>
            </a:r>
            <a:r>
              <a:rPr lang="ru-RU" sz="31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1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3100" dirty="0">
              <a:solidFill>
                <a:schemeClr val="accent1">
                  <a:tint val="88000"/>
                  <a:satMod val="150000"/>
                </a:schemeClr>
              </a:solidFill>
            </a:endParaRPr>
          </a:p>
        </p:txBody>
      </p:sp>
      <p:graphicFrame>
        <p:nvGraphicFramePr>
          <p:cNvPr id="3" name="Диаграмма 2"/>
          <p:cNvGraphicFramePr/>
          <p:nvPr>
            <p:extLst>
              <p:ext uri="{D42A27DB-BD31-4B8C-83A1-F6EECF244321}">
                <p14:modId xmlns:p14="http://schemas.microsoft.com/office/powerpoint/2010/main" val="2084200361"/>
              </p:ext>
            </p:extLst>
          </p:nvPr>
        </p:nvGraphicFramePr>
        <p:xfrm>
          <a:off x="467544" y="692696"/>
          <a:ext cx="8136904" cy="47683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>
                <a:solidFill>
                  <a:srgbClr val="0033CC"/>
                </a:solidFill>
                <a:effectLst/>
                <a:latin typeface="Times New Roman" pitchFamily="18" charset="0"/>
                <a:cs typeface="Times New Roman" pitchFamily="18" charset="0"/>
              </a:rPr>
              <a:t>Где можно достать наркотики?</a:t>
            </a:r>
            <a:endParaRPr lang="ru-RU" dirty="0">
              <a:solidFill>
                <a:srgbClr val="0033CC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" name="Диаграмма 2"/>
          <p:cNvGraphicFramePr/>
          <p:nvPr>
            <p:extLst>
              <p:ext uri="{D42A27DB-BD31-4B8C-83A1-F6EECF244321}">
                <p14:modId xmlns:p14="http://schemas.microsoft.com/office/powerpoint/2010/main" val="2704824999"/>
              </p:ext>
            </p:extLst>
          </p:nvPr>
        </p:nvGraphicFramePr>
        <p:xfrm>
          <a:off x="539552" y="548680"/>
          <a:ext cx="8064896" cy="49123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595249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49275"/>
            <a:ext cx="8229600" cy="1295400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32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Какие </a:t>
            </a:r>
            <a:r>
              <a:rPr lang="ru-RU" sz="24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причины привели Вас к тому, что Вы употребляете (употребляли или желаете попробовать) наркотики?</a:t>
            </a:r>
            <a:br>
              <a:rPr lang="ru-RU" sz="24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400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7651" name="Объект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82961174"/>
              </p:ext>
            </p:extLst>
          </p:nvPr>
        </p:nvGraphicFramePr>
        <p:xfrm>
          <a:off x="755650" y="1700213"/>
          <a:ext cx="7666038" cy="41036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70" name="Лист" r:id="rId3" imgW="7667730" imgH="4105365" progId="Excel.Sheet.8">
                  <p:embed/>
                </p:oleObj>
              </mc:Choice>
              <mc:Fallback>
                <p:oleObj name="Лист" r:id="rId3" imgW="7667730" imgH="4105365" progId="Excel.Sheet.8">
                  <p:embed/>
                  <p:pic>
                    <p:nvPicPr>
                      <p:cNvPr id="0" name="Объект 2"/>
                      <p:cNvPicPr>
                        <a:picLocks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5650" y="1700213"/>
                        <a:ext cx="7666038" cy="41036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Заголовок 1"/>
          <p:cNvSpPr>
            <a:spLocks noGrp="1"/>
          </p:cNvSpPr>
          <p:nvPr>
            <p:ph type="title"/>
          </p:nvPr>
        </p:nvSpPr>
        <p:spPr>
          <a:xfrm>
            <a:off x="468313" y="549275"/>
            <a:ext cx="8229600" cy="5413375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3200" dirty="0" smtClean="0">
                <a:solidFill>
                  <a:srgbClr val="990099"/>
                </a:solidFill>
                <a:latin typeface="Times New Roman" pitchFamily="18" charset="0"/>
              </a:rPr>
              <a:t>III</a:t>
            </a:r>
            <a:r>
              <a:rPr lang="ru-RU" sz="3200" dirty="0" smtClean="0">
                <a:solidFill>
                  <a:srgbClr val="990099"/>
                </a:solidFill>
                <a:latin typeface="Times New Roman" pitchFamily="18" charset="0"/>
              </a:rPr>
              <a:t>. </a:t>
            </a:r>
            <a:r>
              <a:rPr lang="ru-RU" sz="3200" dirty="0">
                <a:solidFill>
                  <a:srgbClr val="99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Оценка состояния и доступности наркологической медицинской помощи, медико-социальной реабилитации, социальных услуг и ресоциализации лицам, потребляющих наркотики в немедицинских целях.</a:t>
            </a:r>
            <a:br>
              <a:rPr lang="ru-RU" sz="3200" dirty="0">
                <a:solidFill>
                  <a:srgbClr val="99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3200" dirty="0" smtClean="0">
                <a:solidFill>
                  <a:srgbClr val="990099"/>
                </a:solidFill>
                <a:latin typeface="Times New Roman" pitchFamily="18" charset="0"/>
              </a:rPr>
              <a:t/>
            </a:r>
            <a:br>
              <a:rPr lang="ru-RU" sz="3200" dirty="0" smtClean="0">
                <a:solidFill>
                  <a:srgbClr val="990099"/>
                </a:solidFill>
                <a:latin typeface="Times New Roman" pitchFamily="18" charset="0"/>
              </a:rPr>
            </a:br>
            <a:r>
              <a:rPr lang="ru-RU" sz="3200" dirty="0" smtClean="0">
                <a:solidFill>
                  <a:srgbClr val="990099"/>
                </a:solidFill>
                <a:latin typeface="Times New Roman" pitchFamily="18" charset="0"/>
              </a:rPr>
              <a:t/>
            </a:r>
            <a:br>
              <a:rPr lang="ru-RU" sz="3200" dirty="0" smtClean="0">
                <a:solidFill>
                  <a:srgbClr val="990099"/>
                </a:solidFill>
                <a:latin typeface="Times New Roman" pitchFamily="18" charset="0"/>
              </a:rPr>
            </a:br>
            <a:r>
              <a:rPr lang="ru-RU" sz="3200" dirty="0" smtClean="0">
                <a:solidFill>
                  <a:srgbClr val="990099"/>
                </a:solidFill>
                <a:latin typeface="Times New Roman" pitchFamily="18" charset="0"/>
              </a:rPr>
              <a:t/>
            </a:r>
            <a:br>
              <a:rPr lang="ru-RU" sz="3200" dirty="0" smtClean="0">
                <a:solidFill>
                  <a:srgbClr val="990099"/>
                </a:solidFill>
                <a:latin typeface="Times New Roman" pitchFamily="18" charset="0"/>
              </a:rPr>
            </a:br>
            <a:endParaRPr lang="ru-RU" sz="3200" dirty="0" smtClean="0">
              <a:solidFill>
                <a:schemeClr val="accent1">
                  <a:tint val="88000"/>
                  <a:satMod val="1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3238" y="4149725"/>
            <a:ext cx="8183562" cy="1655763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>
                <a:solidFill>
                  <a:srgbClr val="990099"/>
                </a:solidFill>
                <a:latin typeface="Times New Roman" pitchFamily="18" charset="0"/>
              </a:rPr>
              <a:t/>
            </a:r>
            <a:br>
              <a:rPr lang="ru-RU" dirty="0" smtClean="0">
                <a:solidFill>
                  <a:srgbClr val="990099"/>
                </a:solidFill>
                <a:latin typeface="Times New Roman" pitchFamily="18" charset="0"/>
              </a:rPr>
            </a:br>
            <a:r>
              <a:rPr lang="en-US" dirty="0" smtClean="0">
                <a:solidFill>
                  <a:srgbClr val="990099"/>
                </a:solidFill>
                <a:latin typeface="Times New Roman" pitchFamily="18" charset="0"/>
              </a:rPr>
              <a:t>IV</a:t>
            </a:r>
            <a:r>
              <a:rPr lang="ru-RU" dirty="0">
                <a:solidFill>
                  <a:srgbClr val="990099"/>
                </a:solidFill>
                <a:latin typeface="Times New Roman" pitchFamily="18" charset="0"/>
              </a:rPr>
              <a:t>. </a:t>
            </a:r>
            <a:r>
              <a:rPr lang="ru-RU" dirty="0">
                <a:solidFill>
                  <a:srgbClr val="99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Анализ, оценка и динамика результатов деятельности в сфере профилактики немедицинского потребления наркотиков.</a:t>
            </a:r>
            <a:br>
              <a:rPr lang="ru-RU" dirty="0">
                <a:solidFill>
                  <a:srgbClr val="99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solidFill>
                  <a:srgbClr val="990099"/>
                </a:solidFill>
                <a:latin typeface="Times New Roman" pitchFamily="18" charset="0"/>
              </a:rPr>
              <a:t/>
            </a:r>
            <a:br>
              <a:rPr lang="ru-RU" dirty="0" smtClean="0">
                <a:solidFill>
                  <a:srgbClr val="990099"/>
                </a:solidFill>
                <a:latin typeface="Times New Roman" pitchFamily="18" charset="0"/>
              </a:rPr>
            </a:br>
            <a:r>
              <a:rPr lang="ru-RU" dirty="0">
                <a:solidFill>
                  <a:srgbClr val="990099"/>
                </a:solidFill>
                <a:latin typeface="Times New Roman" pitchFamily="18" charset="0"/>
              </a:rPr>
              <a:t/>
            </a:r>
            <a:br>
              <a:rPr lang="ru-RU" dirty="0">
                <a:solidFill>
                  <a:srgbClr val="990099"/>
                </a:solidFill>
                <a:latin typeface="Times New Roman" pitchFamily="18" charset="0"/>
              </a:rPr>
            </a:br>
            <a:r>
              <a:rPr lang="ru-RU" dirty="0" smtClean="0">
                <a:solidFill>
                  <a:srgbClr val="990099"/>
                </a:solidFill>
                <a:latin typeface="Times New Roman" pitchFamily="18" charset="0"/>
              </a:rPr>
              <a:t/>
            </a:r>
            <a:br>
              <a:rPr lang="ru-RU" dirty="0" smtClean="0">
                <a:solidFill>
                  <a:srgbClr val="990099"/>
                </a:solidFill>
                <a:latin typeface="Times New Roman" pitchFamily="18" charset="0"/>
              </a:rPr>
            </a:br>
            <a:r>
              <a:rPr lang="ru-RU" dirty="0">
                <a:solidFill>
                  <a:srgbClr val="990099"/>
                </a:solidFill>
                <a:latin typeface="Times New Roman" pitchFamily="18" charset="0"/>
              </a:rPr>
              <a:t/>
            </a:r>
            <a:br>
              <a:rPr lang="ru-RU" dirty="0">
                <a:solidFill>
                  <a:srgbClr val="990099"/>
                </a:solidFill>
                <a:latin typeface="Times New Roman" pitchFamily="18" charset="0"/>
              </a:rPr>
            </a:br>
            <a:endParaRPr lang="ru-RU" dirty="0">
              <a:solidFill>
                <a:schemeClr val="accent1">
                  <a:tint val="88000"/>
                  <a:satMod val="1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3238" y="1341438"/>
            <a:ext cx="8183562" cy="2087562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ru-RU" dirty="0">
                <a:effectLst/>
              </a:rPr>
              <a:t>	</a:t>
            </a:r>
            <a:br>
              <a:rPr lang="ru-RU" dirty="0">
                <a:effectLst/>
              </a:rPr>
            </a:br>
            <a:r>
              <a:rPr lang="en-US" dirty="0" smtClean="0">
                <a:solidFill>
                  <a:srgbClr val="99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V</a:t>
            </a:r>
            <a:r>
              <a:rPr lang="ru-RU" dirty="0" smtClean="0">
                <a:solidFill>
                  <a:srgbClr val="99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x-none" smtClean="0">
                <a:solidFill>
                  <a:srgbClr val="99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Анализ, оценка и динамика ситуации в сфере противодействия незаконному обороту наркотиков</a:t>
            </a:r>
            <a:r>
              <a:rPr lang="ru-RU" dirty="0" smtClean="0">
                <a:solidFill>
                  <a:srgbClr val="99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. </a:t>
            </a:r>
            <a:br>
              <a:rPr lang="ru-RU" dirty="0" smtClean="0">
                <a:solidFill>
                  <a:srgbClr val="99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endParaRPr lang="ru-RU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4"/>
          <p:cNvSpPr>
            <a:spLocks noGrp="1" noChangeArrowheads="1"/>
          </p:cNvSpPr>
          <p:nvPr>
            <p:ph type="title"/>
          </p:nvPr>
        </p:nvSpPr>
        <p:spPr>
          <a:xfrm>
            <a:off x="539750" y="476250"/>
            <a:ext cx="8229600" cy="4321175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3200" dirty="0" smtClean="0">
                <a:solidFill>
                  <a:srgbClr val="990099"/>
                </a:solidFill>
                <a:latin typeface="Times New Roman" pitchFamily="18" charset="0"/>
              </a:rPr>
              <a:t>VI</a:t>
            </a:r>
            <a:r>
              <a:rPr lang="ru-RU" sz="3200" dirty="0" smtClean="0">
                <a:solidFill>
                  <a:srgbClr val="990099"/>
                </a:solidFill>
                <a:latin typeface="Times New Roman" pitchFamily="18" charset="0"/>
              </a:rPr>
              <a:t>. Краткосрочное прогнозирование динамики дальнейшего развития наркоситуации в автономном округе</a:t>
            </a:r>
            <a:br>
              <a:rPr lang="ru-RU" sz="3200" dirty="0" smtClean="0">
                <a:solidFill>
                  <a:srgbClr val="990099"/>
                </a:solidFill>
                <a:latin typeface="Times New Roman" pitchFamily="18" charset="0"/>
              </a:rPr>
            </a:br>
            <a:r>
              <a:rPr lang="ru-RU" sz="3200" dirty="0" smtClean="0">
                <a:solidFill>
                  <a:srgbClr val="990099"/>
                </a:solidFill>
                <a:latin typeface="Times New Roman" pitchFamily="18" charset="0"/>
              </a:rPr>
              <a:t/>
            </a:r>
            <a:br>
              <a:rPr lang="ru-RU" sz="3200" dirty="0" smtClean="0">
                <a:solidFill>
                  <a:srgbClr val="990099"/>
                </a:solidFill>
                <a:latin typeface="Times New Roman" pitchFamily="18" charset="0"/>
              </a:rPr>
            </a:br>
            <a:r>
              <a:rPr lang="ru-RU" sz="3200" dirty="0" smtClean="0">
                <a:solidFill>
                  <a:srgbClr val="990099"/>
                </a:solidFill>
                <a:latin typeface="Times New Roman" pitchFamily="18" charset="0"/>
              </a:rPr>
              <a:t/>
            </a:r>
            <a:br>
              <a:rPr lang="ru-RU" sz="3200" dirty="0" smtClean="0">
                <a:solidFill>
                  <a:srgbClr val="990099"/>
                </a:solidFill>
                <a:latin typeface="Times New Roman" pitchFamily="18" charset="0"/>
              </a:rPr>
            </a:br>
            <a:r>
              <a:rPr lang="ru-RU" sz="3200" dirty="0" smtClean="0">
                <a:solidFill>
                  <a:srgbClr val="990099"/>
                </a:solidFill>
                <a:latin typeface="Times New Roman" pitchFamily="18" charset="0"/>
              </a:rPr>
              <a:t/>
            </a:r>
            <a:br>
              <a:rPr lang="ru-RU" sz="3200" dirty="0" smtClean="0">
                <a:solidFill>
                  <a:srgbClr val="990099"/>
                </a:solidFill>
                <a:latin typeface="Times New Roman" pitchFamily="18" charset="0"/>
              </a:rPr>
            </a:br>
            <a:endParaRPr lang="ru-RU" sz="3200" dirty="0" smtClean="0">
              <a:solidFill>
                <a:srgbClr val="990099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3238" y="4221163"/>
            <a:ext cx="8183562" cy="1079500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>
                <a:solidFill>
                  <a:srgbClr val="990099"/>
                </a:solidFill>
                <a:latin typeface="Times New Roman" pitchFamily="18" charset="0"/>
              </a:rPr>
              <a:t/>
            </a:r>
            <a:br>
              <a:rPr lang="ru-RU" dirty="0" smtClean="0">
                <a:solidFill>
                  <a:srgbClr val="990099"/>
                </a:solidFill>
                <a:latin typeface="Times New Roman" pitchFamily="18" charset="0"/>
              </a:rPr>
            </a:br>
            <a:r>
              <a:rPr lang="ru-RU" dirty="0">
                <a:solidFill>
                  <a:srgbClr val="990099"/>
                </a:solidFill>
                <a:latin typeface="Times New Roman" pitchFamily="18" charset="0"/>
              </a:rPr>
              <a:t/>
            </a:r>
            <a:br>
              <a:rPr lang="ru-RU" dirty="0">
                <a:solidFill>
                  <a:srgbClr val="990099"/>
                </a:solidFill>
                <a:latin typeface="Times New Roman" pitchFamily="18" charset="0"/>
              </a:rPr>
            </a:br>
            <a:r>
              <a:rPr lang="en-US" dirty="0" smtClean="0">
                <a:solidFill>
                  <a:srgbClr val="990099"/>
                </a:solidFill>
                <a:latin typeface="Times New Roman" pitchFamily="18" charset="0"/>
              </a:rPr>
              <a:t>VII</a:t>
            </a:r>
            <a:r>
              <a:rPr lang="ru-RU" dirty="0" smtClean="0">
                <a:solidFill>
                  <a:srgbClr val="990099"/>
                </a:solidFill>
                <a:latin typeface="Times New Roman" pitchFamily="18" charset="0"/>
              </a:rPr>
              <a:t>. Управленческие решения и предложения по изменению наркоситуации в Березовском районе</a:t>
            </a:r>
            <a:r>
              <a:rPr lang="ru-RU" dirty="0">
                <a:solidFill>
                  <a:srgbClr val="990099"/>
                </a:solidFill>
                <a:latin typeface="Times New Roman" pitchFamily="18" charset="0"/>
              </a:rPr>
              <a:t/>
            </a:r>
            <a:br>
              <a:rPr lang="ru-RU" dirty="0">
                <a:solidFill>
                  <a:srgbClr val="990099"/>
                </a:solidFill>
                <a:latin typeface="Times New Roman" pitchFamily="18" charset="0"/>
              </a:rPr>
            </a:br>
            <a:r>
              <a:rPr lang="ru-RU" dirty="0" smtClean="0">
                <a:solidFill>
                  <a:srgbClr val="990099"/>
                </a:solidFill>
                <a:latin typeface="Times New Roman" pitchFamily="18" charset="0"/>
              </a:rPr>
              <a:t/>
            </a:r>
            <a:br>
              <a:rPr lang="ru-RU" dirty="0" smtClean="0">
                <a:solidFill>
                  <a:srgbClr val="990099"/>
                </a:solidFill>
                <a:latin typeface="Times New Roman" pitchFamily="18" charset="0"/>
              </a:rPr>
            </a:br>
            <a:r>
              <a:rPr lang="ru-RU" dirty="0">
                <a:solidFill>
                  <a:srgbClr val="990099"/>
                </a:solidFill>
                <a:latin typeface="Times New Roman" pitchFamily="18" charset="0"/>
              </a:rPr>
              <a:t/>
            </a:r>
            <a:br>
              <a:rPr lang="ru-RU" dirty="0">
                <a:solidFill>
                  <a:srgbClr val="990099"/>
                </a:solidFill>
                <a:latin typeface="Times New Roman" pitchFamily="18" charset="0"/>
              </a:rPr>
            </a:br>
            <a:r>
              <a:rPr lang="ru-RU" dirty="0" smtClean="0">
                <a:solidFill>
                  <a:srgbClr val="990099"/>
                </a:solidFill>
                <a:latin typeface="Times New Roman" pitchFamily="18" charset="0"/>
              </a:rPr>
              <a:t/>
            </a:r>
            <a:br>
              <a:rPr lang="ru-RU" dirty="0" smtClean="0">
                <a:solidFill>
                  <a:srgbClr val="990099"/>
                </a:solidFill>
                <a:latin typeface="Times New Roman" pitchFamily="18" charset="0"/>
              </a:rPr>
            </a:br>
            <a:r>
              <a:rPr lang="ru-RU" dirty="0">
                <a:solidFill>
                  <a:srgbClr val="990099"/>
                </a:solidFill>
                <a:latin typeface="Times New Roman" pitchFamily="18" charset="0"/>
              </a:rPr>
              <a:t/>
            </a:r>
            <a:br>
              <a:rPr lang="ru-RU" dirty="0">
                <a:solidFill>
                  <a:srgbClr val="990099"/>
                </a:solidFill>
                <a:latin typeface="Times New Roman" pitchFamily="18" charset="0"/>
              </a:rPr>
            </a:br>
            <a:endParaRPr lang="ru-RU" dirty="0">
              <a:solidFill>
                <a:schemeClr val="accent1">
                  <a:tint val="88000"/>
                  <a:satMod val="1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Аспект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1935</TotalTime>
  <Words>282</Words>
  <Application>Microsoft Office PowerPoint</Application>
  <PresentationFormat>Экран (4:3)</PresentationFormat>
  <Paragraphs>58</Paragraphs>
  <Slides>31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31</vt:i4>
      </vt:variant>
    </vt:vector>
  </HeadingPairs>
  <TitlesOfParts>
    <vt:vector size="33" baseType="lpstr">
      <vt:lpstr>Аспект</vt:lpstr>
      <vt:lpstr>Лист Microsoft Excel 97-2003</vt:lpstr>
      <vt:lpstr> Анализ, оценка и динамика уровня и структуры незаконного потребления наркотиков в Ханты-Мансийского автономном округе – Югре.   Анализ наркоситуации на территории Березовского района  по итогам 2018 года.  </vt:lpstr>
      <vt:lpstr>Динамика показателя болезненности наркоманией (на 100 тысяч населения)</vt:lpstr>
      <vt:lpstr>Болезненность наркоманией   в 2017 и 2018 гг. (на 100 тысяч населения) </vt:lpstr>
      <vt:lpstr>Болезненность наркоманией в 2014, 2015, 2016, 2017, 2018 гг. на территории Березовского района  ( на 100 тыс. населения)</vt:lpstr>
      <vt:lpstr>Структура наркопотребления   по болезненности в 2017 – 2018 годах </vt:lpstr>
      <vt:lpstr>Динамика первичной заболеваемости наркоманией (на 100 тысяч  населения)</vt:lpstr>
      <vt:lpstr>Первичная заболеваемость наркоманией (на 100 тысяч населения) </vt:lpstr>
      <vt:lpstr>Превышение уровня окружного показателя первичной заболеваемости наркоманией в Березовском районе произошел в 3,5 раза </vt:lpstr>
      <vt:lpstr> Структура   наркопотребления    по первичной заболеваемости </vt:lpstr>
      <vt:lpstr>Смертность от злоупотребления наркотическими средствами</vt:lpstr>
      <vt:lpstr>  Причины смерти больных наркоманией  </vt:lpstr>
      <vt:lpstr>      Динамика показателя болезненности пагубного употребления наркотиков в 2014-2018 гг. (на 100 тысяч населения). </vt:lpstr>
      <vt:lpstr>Зарегистрировано несовершеннолетних с диагнозом «употребление наркотиков  с вредными последствиями»  (на 100 тысяч несовершеннолетних) </vt:lpstr>
      <vt:lpstr>Зарегистрировано впервые в жизни с диагнозом «употребление наркотиков  с вредными последствиями» без синдрома зависимости (на 100 тысяч населения) </vt:lpstr>
      <vt:lpstr>Вывод:</vt:lpstr>
      <vt:lpstr>II. Анализ факторов, причин и условий, оказывающих влияние на наркотизацию населения в автономном округе.    Распределение ответов  на вопросы анкеты  </vt:lpstr>
      <vt:lpstr>  В чем причина распространения наркомании в последнее время? </vt:lpstr>
      <vt:lpstr>            Какие мероприятия более эффективны для профилактики и решения проблем наркомании?</vt:lpstr>
      <vt:lpstr>На сколько легко достать наркотики в вашем городе?</vt:lpstr>
      <vt:lpstr>Презентация PowerPoint</vt:lpstr>
      <vt:lpstr> Пробовали ли Вы наркотические вещества? </vt:lpstr>
      <vt:lpstr>Где Вы впервые попробовали наркотики?</vt:lpstr>
      <vt:lpstr>Возраст в котором Вы впервые употребили наркотическое средство?</vt:lpstr>
      <vt:lpstr> Способ употребления наркотических средств? </vt:lpstr>
      <vt:lpstr>Где можно достать наркотики?</vt:lpstr>
      <vt:lpstr> Какие причины привели Вас к тому, что Вы употребляете (употребляли или желаете попробовать) наркотики? </vt:lpstr>
      <vt:lpstr>III. Оценка состояния и доступности наркологической медицинской помощи, медико-социальной реабилитации, социальных услуг и ресоциализации лицам, потребляющих наркотики в немедицинских целях.    </vt:lpstr>
      <vt:lpstr> IV. Анализ, оценка и динамика результатов деятельности в сфере профилактики немедицинского потребления наркотиков.     </vt:lpstr>
      <vt:lpstr>  V. Анализ, оценка и динамика ситуации в сфере противодействия незаконному обороту наркотиков.  </vt:lpstr>
      <vt:lpstr>VI. Краткосрочное прогнозирование динамики дальнейшего развития наркоситуации в автономном округе    </vt:lpstr>
      <vt:lpstr>  VII. Управленческие решения и предложения по изменению наркоситуации в Березовском районе     </vt:lpstr>
    </vt:vector>
  </TitlesOfParts>
  <Company>RePack by SPecialiST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I. Анализ, оценка и динамика уровня и структуры  незаконного потребления наркотиков  в Ханты-Мансийского автономном округе – Югре</dc:title>
  <dc:creator>user</dc:creator>
  <cp:lastModifiedBy>Пользователь</cp:lastModifiedBy>
  <cp:revision>102</cp:revision>
  <dcterms:created xsi:type="dcterms:W3CDTF">2015-04-15T06:51:21Z</dcterms:created>
  <dcterms:modified xsi:type="dcterms:W3CDTF">2019-04-24T13:40:10Z</dcterms:modified>
</cp:coreProperties>
</file>